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5"/>
  </p:notesMasterIdLst>
  <p:sldIdLst>
    <p:sldId id="256" r:id="rId2"/>
    <p:sldId id="295" r:id="rId3"/>
    <p:sldId id="300" r:id="rId4"/>
    <p:sldId id="257" r:id="rId5"/>
    <p:sldId id="287" r:id="rId6"/>
    <p:sldId id="278" r:id="rId7"/>
    <p:sldId id="296" r:id="rId8"/>
    <p:sldId id="299" r:id="rId9"/>
    <p:sldId id="292" r:id="rId10"/>
    <p:sldId id="293" r:id="rId11"/>
    <p:sldId id="288" r:id="rId12"/>
    <p:sldId id="289" r:id="rId13"/>
    <p:sldId id="285" r:id="rId14"/>
    <p:sldId id="286" r:id="rId15"/>
    <p:sldId id="297" r:id="rId16"/>
    <p:sldId id="298" r:id="rId17"/>
    <p:sldId id="284" r:id="rId18"/>
    <p:sldId id="282" r:id="rId19"/>
    <p:sldId id="283" r:id="rId20"/>
    <p:sldId id="279" r:id="rId21"/>
    <p:sldId id="291" r:id="rId22"/>
    <p:sldId id="281" r:id="rId23"/>
    <p:sldId id="290" r:id="rId2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75862" autoAdjust="0"/>
  </p:normalViewPr>
  <p:slideViewPr>
    <p:cSldViewPr snapToGrid="0">
      <p:cViewPr varScale="1">
        <p:scale>
          <a:sx n="73" d="100"/>
          <a:sy n="73" d="100"/>
        </p:scale>
        <p:origin x="-1254" y="-96"/>
      </p:cViewPr>
      <p:guideLst>
        <p:guide orient="horz" pos="2160"/>
        <p:guide pos="3840"/>
      </p:guideLst>
    </p:cSldViewPr>
  </p:slideViewPr>
  <p:outlineViewPr>
    <p:cViewPr>
      <p:scale>
        <a:sx n="33" d="100"/>
        <a:sy n="33" d="100"/>
      </p:scale>
      <p:origin x="0" y="-1506"/>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47" tIns="48324" rIns="96647" bIns="48324" rtlCol="0"/>
          <a:lstStyle>
            <a:lvl1pPr algn="r">
              <a:defRPr sz="1300"/>
            </a:lvl1pPr>
          </a:lstStyle>
          <a:p>
            <a:fld id="{D4B6C72B-6838-4A63-B453-CEEAF913496D}" type="datetimeFigureOut">
              <a:rPr lang="en-US" smtClean="0"/>
              <a:t>1/24/2020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7" tIns="48324" rIns="96647" bIns="48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7" tIns="48324" rIns="96647" bIns="48324" rtlCol="0" anchor="b"/>
          <a:lstStyle>
            <a:lvl1pPr algn="r">
              <a:defRPr sz="1300"/>
            </a:lvl1pPr>
          </a:lstStyle>
          <a:p>
            <a:fld id="{5B3166B9-DE14-4D4D-A8C0-B4EA188852E5}" type="slidenum">
              <a:rPr lang="en-US" smtClean="0"/>
              <a:t>‹#›</a:t>
            </a:fld>
            <a:endParaRPr lang="en-US" dirty="0"/>
          </a:p>
        </p:txBody>
      </p:sp>
    </p:spTree>
    <p:extLst>
      <p:ext uri="{BB962C8B-B14F-4D97-AF65-F5344CB8AC3E}">
        <p14:creationId xmlns:p14="http://schemas.microsoft.com/office/powerpoint/2010/main" val="427757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3166B9-DE14-4D4D-A8C0-B4EA188852E5}" type="slidenum">
              <a:rPr lang="en-US" smtClean="0"/>
              <a:t>4</a:t>
            </a:fld>
            <a:endParaRPr lang="en-US" dirty="0"/>
          </a:p>
        </p:txBody>
      </p:sp>
    </p:spTree>
    <p:extLst>
      <p:ext uri="{BB962C8B-B14F-4D97-AF65-F5344CB8AC3E}">
        <p14:creationId xmlns:p14="http://schemas.microsoft.com/office/powerpoint/2010/main" val="381899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D071E-C721-4C3B-828A-797AC4398EE3}" type="slidenum">
              <a:rPr lang="en-US" smtClean="0"/>
              <a:t>15</a:t>
            </a:fld>
            <a:endParaRPr lang="en-US" dirty="0"/>
          </a:p>
        </p:txBody>
      </p:sp>
    </p:spTree>
    <p:extLst>
      <p:ext uri="{BB962C8B-B14F-4D97-AF65-F5344CB8AC3E}">
        <p14:creationId xmlns:p14="http://schemas.microsoft.com/office/powerpoint/2010/main" val="78547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222D071E-C721-4C3B-828A-797AC4398EE3}" type="slidenum">
              <a:rPr lang="en-US" smtClean="0"/>
              <a:t>16</a:t>
            </a:fld>
            <a:endParaRPr lang="en-US" dirty="0"/>
          </a:p>
        </p:txBody>
      </p:sp>
    </p:spTree>
    <p:extLst>
      <p:ext uri="{BB962C8B-B14F-4D97-AF65-F5344CB8AC3E}">
        <p14:creationId xmlns:p14="http://schemas.microsoft.com/office/powerpoint/2010/main" val="3518029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ACF247-F100-4648-86DF-B38619D0FC87}"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BF820D-AFF9-4B41-9547-B2230676A4A3}" type="datetime1">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1F216-7F82-4A14-9B47-9CDD8C0139FB}" type="datetime1">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E6CC5-52E4-4F55-9E8C-4B323EA81D24}" type="datetime1">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50B58-8D6F-4A9E-B8F9-A3FBEA68D243}" type="datetime1">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060A63A-C520-4606-A0AC-0B14A1530C64}" type="datetime1">
              <a:rPr lang="en-US" smtClean="0"/>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469C47B-BC96-4A93-904D-C404E1B1635C}" type="datetime1">
              <a:rPr lang="en-US" smtClean="0"/>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7A0B99-5E03-4C18-9DAD-6F8DA7B215AB}"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6AA57DE-2081-4653-8DD4-FDA92B464F6B}" type="datetime1">
              <a:rPr lang="en-US" smtClean="0"/>
              <a:t>1/24/2020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B3A071-86C7-4CBE-870D-81EE6A2E7009}"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1C4B92-16E6-4161-A27E-D737C0E7AADF}"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6EEF65-1013-434A-AB4C-39150B1B5EF8}" type="datetime1">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755190-6AA9-4FB7-BD3A-7C7D6AB8B6F1}" type="datetime1">
              <a:rPr lang="en-US" smtClean="0"/>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A74727-CA88-44A8-9984-25C7A6C9AA4F}" type="datetime1">
              <a:rPr lang="en-US" smtClean="0"/>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85A0C83-424E-4C9A-8ADB-217A3E825BCC}" type="datetime1">
              <a:rPr lang="en-US" smtClean="0"/>
              <a:t>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41880-3103-46FC-A52A-CABA0E4692EC}" type="datetime1">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81BC0-BBDE-4D3D-8338-C3DF0C92DB36}" type="datetime1">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27EFBB7-FDB1-48A0-86A3-42311FEBAE47}" type="datetime1">
              <a:rPr lang="en-US" smtClean="0"/>
              <a:t>1/24/2020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mbridgeinternational.org/usa/score-results-for-students/" TargetMode="External"/><Relationship Id="rId2" Type="http://schemas.openxmlformats.org/officeDocument/2006/relationships/hyperlink" Target="https://apstudents.collegeboard.org/about-ap-score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Advanced Academics at Cooper City High School</a:t>
            </a:r>
            <a:endParaRPr lang="en-US" dirty="0"/>
          </a:p>
        </p:txBody>
      </p:sp>
      <p:pic>
        <p:nvPicPr>
          <p:cNvPr id="2050" name="Picture 2" descr="C:\Users\p00061146\Desktop\Cambridge\Cambridge image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84" y="111206"/>
            <a:ext cx="8347676" cy="235430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00061146\Desktop\Cambridge\Cambeidge 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7571" y="111206"/>
            <a:ext cx="2780270" cy="66518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dual enrolment broward county schools&quot;"/>
          <p:cNvPicPr/>
          <p:nvPr/>
        </p:nvPicPr>
        <p:blipFill>
          <a:blip r:embed="rId4">
            <a:extLst>
              <a:ext uri="{28A0092B-C50C-407E-A947-70E740481C1C}">
                <a14:useLocalDpi xmlns:a14="http://schemas.microsoft.com/office/drawing/2010/main" val="0"/>
              </a:ext>
            </a:extLst>
          </a:blip>
          <a:srcRect/>
          <a:stretch>
            <a:fillRect/>
          </a:stretch>
        </p:blipFill>
        <p:spPr bwMode="auto">
          <a:xfrm>
            <a:off x="264984" y="4414033"/>
            <a:ext cx="2810638" cy="1966132"/>
          </a:xfrm>
          <a:prstGeom prst="rect">
            <a:avLst/>
          </a:prstGeom>
          <a:noFill/>
          <a:ln>
            <a:noFill/>
          </a:ln>
        </p:spPr>
      </p:pic>
      <p:pic>
        <p:nvPicPr>
          <p:cNvPr id="7" name="Picture 6" descr="Image result for college board ap&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6275" y="4441332"/>
            <a:ext cx="2418646" cy="1966132"/>
          </a:xfrm>
          <a:prstGeom prst="rect">
            <a:avLst/>
          </a:prstGeom>
          <a:noFill/>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5910" y="5456894"/>
            <a:ext cx="2278998" cy="139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https://cmsciestudent.weebly.com/uploads/4/3/7/0/43709563/cambridge-learner-attributes_1_orig.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0" name="Picture 4" descr="AICE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3812" y="4463648"/>
            <a:ext cx="1866900"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459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and AICE General Information</a:t>
            </a:r>
            <a:endParaRPr lang="en-US" dirty="0"/>
          </a:p>
        </p:txBody>
      </p:sp>
      <p:sp>
        <p:nvSpPr>
          <p:cNvPr id="3" name="Content Placeholder 2"/>
          <p:cNvSpPr>
            <a:spLocks noGrp="1"/>
          </p:cNvSpPr>
          <p:nvPr>
            <p:ph idx="1"/>
          </p:nvPr>
        </p:nvSpPr>
        <p:spPr>
          <a:xfrm>
            <a:off x="321275" y="2471350"/>
            <a:ext cx="11294075" cy="4856205"/>
          </a:xfrm>
        </p:spPr>
        <p:txBody>
          <a:bodyPr/>
          <a:lstStyle/>
          <a:p>
            <a:pPr>
              <a:buFont typeface="Wingdings" panose="05000000000000000000" pitchFamily="2" charset="2"/>
              <a:buChar char="ü"/>
            </a:pPr>
            <a:r>
              <a:rPr lang="en-US" dirty="0" smtClean="0"/>
              <a:t>Students can take AP and AICE classes simultaneously</a:t>
            </a:r>
          </a:p>
          <a:p>
            <a:pPr>
              <a:buFont typeface="Wingdings" panose="05000000000000000000" pitchFamily="2" charset="2"/>
              <a:buChar char="ü"/>
            </a:pPr>
            <a:r>
              <a:rPr lang="en-US" dirty="0" smtClean="0"/>
              <a:t>Students earn 2 quality points on local GPA for AP and AICE classes</a:t>
            </a:r>
          </a:p>
          <a:p>
            <a:pPr>
              <a:buFont typeface="Wingdings" panose="05000000000000000000" pitchFamily="2" charset="2"/>
              <a:buChar char="ü"/>
            </a:pPr>
            <a:r>
              <a:rPr lang="en-US" dirty="0" smtClean="0"/>
              <a:t>Students may earn college credit if AICE or AP exams are passed</a:t>
            </a:r>
          </a:p>
          <a:p>
            <a:pPr>
              <a:buFont typeface="Wingdings" panose="05000000000000000000" pitchFamily="2" charset="2"/>
              <a:buChar char="ü"/>
            </a:pPr>
            <a:endParaRPr lang="en-US" dirty="0" smtClean="0"/>
          </a:p>
          <a:p>
            <a:pPr>
              <a:buFont typeface="Wingdings" panose="05000000000000000000" pitchFamily="2" charset="2"/>
              <a:buChar char="v"/>
            </a:pPr>
            <a:r>
              <a:rPr lang="en-US" dirty="0" smtClean="0"/>
              <a:t>Difference with AICE Program</a:t>
            </a:r>
          </a:p>
          <a:p>
            <a:pPr lvl="1">
              <a:buFont typeface="Courier New" panose="02070309020205020404" pitchFamily="49" charset="0"/>
              <a:buChar char="o"/>
            </a:pPr>
            <a:r>
              <a:rPr lang="en-US" dirty="0" smtClean="0"/>
              <a:t>Students may earn an AICE Diploma</a:t>
            </a:r>
          </a:p>
          <a:p>
            <a:pPr lvl="1">
              <a:buFont typeface="Courier New" panose="02070309020205020404" pitchFamily="49" charset="0"/>
              <a:buChar char="o"/>
            </a:pPr>
            <a:r>
              <a:rPr lang="en-US" dirty="0" smtClean="0"/>
              <a:t>Students earning an AICED diploma and 100 community service hours will qualify for Bright Futures – Florida Academic Scholar Award</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9561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Suggestion</a:t>
            </a:r>
            <a:endParaRPr lang="en-US" dirty="0"/>
          </a:p>
        </p:txBody>
      </p:sp>
      <p:sp>
        <p:nvSpPr>
          <p:cNvPr id="3" name="Content Placeholder 2"/>
          <p:cNvSpPr>
            <a:spLocks noGrp="1"/>
          </p:cNvSpPr>
          <p:nvPr>
            <p:ph idx="1"/>
          </p:nvPr>
        </p:nvSpPr>
        <p:spPr>
          <a:xfrm>
            <a:off x="271848" y="1989438"/>
            <a:ext cx="6351373" cy="4411361"/>
          </a:xfrm>
        </p:spPr>
        <p:txBody>
          <a:bodyPr>
            <a:normAutofit/>
          </a:bodyPr>
          <a:lstStyle/>
          <a:p>
            <a:pPr>
              <a:buFont typeface="Wingdings" panose="05000000000000000000" pitchFamily="2" charset="2"/>
              <a:buChar char="q"/>
            </a:pPr>
            <a:r>
              <a:rPr lang="en-US" sz="2800" dirty="0" smtClean="0"/>
              <a:t>Choose your classes wisely</a:t>
            </a:r>
          </a:p>
          <a:p>
            <a:pPr>
              <a:buFont typeface="Wingdings" panose="05000000000000000000" pitchFamily="2" charset="2"/>
              <a:buChar char="q"/>
            </a:pPr>
            <a:r>
              <a:rPr lang="en-US" sz="2800" dirty="0" smtClean="0"/>
              <a:t>Develop time management skills</a:t>
            </a:r>
          </a:p>
          <a:p>
            <a:pPr>
              <a:buFont typeface="Wingdings" panose="05000000000000000000" pitchFamily="2" charset="2"/>
              <a:buChar char="q"/>
            </a:pPr>
            <a:r>
              <a:rPr lang="en-US" sz="2800" dirty="0" smtClean="0"/>
              <a:t>Choose courses that maximize your strengths</a:t>
            </a:r>
          </a:p>
          <a:p>
            <a:pPr>
              <a:buFont typeface="Wingdings" panose="05000000000000000000" pitchFamily="2" charset="2"/>
              <a:buChar char="q"/>
            </a:pPr>
            <a:r>
              <a:rPr lang="en-US" sz="2800" dirty="0" smtClean="0"/>
              <a:t>Speak with teachers and students who have already taken the course</a:t>
            </a:r>
          </a:p>
          <a:p>
            <a:pPr>
              <a:buFont typeface="Wingdings" panose="05000000000000000000" pitchFamily="2" charset="2"/>
              <a:buChar char="q"/>
            </a:pPr>
            <a:r>
              <a:rPr lang="en-US" sz="2800" i="1" dirty="0" smtClean="0"/>
              <a:t>Balance</a:t>
            </a:r>
          </a:p>
          <a:p>
            <a:pPr>
              <a:buFont typeface="Wingdings" panose="05000000000000000000" pitchFamily="2" charset="2"/>
              <a:buChar char="q"/>
            </a:pPr>
            <a:r>
              <a:rPr lang="en-US" sz="2800" dirty="0" smtClean="0"/>
              <a:t>Remember: there are only 24 hours in a day!</a:t>
            </a:r>
            <a:endParaRPr 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9" y="2593362"/>
            <a:ext cx="4475273" cy="3380562"/>
          </a:xfrm>
          <a:prstGeom prst="rect">
            <a:avLst/>
          </a:prstGeom>
        </p:spPr>
      </p:pic>
    </p:spTree>
    <p:extLst>
      <p:ext uri="{BB962C8B-B14F-4D97-AF65-F5344CB8AC3E}">
        <p14:creationId xmlns:p14="http://schemas.microsoft.com/office/powerpoint/2010/main" val="4094703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Common Questions</a:t>
            </a:r>
          </a:p>
        </p:txBody>
      </p:sp>
      <p:sp>
        <p:nvSpPr>
          <p:cNvPr id="3" name="Content Placeholder 2"/>
          <p:cNvSpPr>
            <a:spLocks noGrp="1"/>
          </p:cNvSpPr>
          <p:nvPr>
            <p:ph idx="1"/>
          </p:nvPr>
        </p:nvSpPr>
        <p:spPr>
          <a:xfrm>
            <a:off x="457201" y="2125370"/>
            <a:ext cx="9836982" cy="4206243"/>
          </a:xfrm>
        </p:spPr>
        <p:txBody>
          <a:bodyPr>
            <a:normAutofit lnSpcReduction="10000"/>
          </a:bodyPr>
          <a:lstStyle/>
          <a:p>
            <a:r>
              <a:rPr lang="en-US" altLang="en-US" b="1" dirty="0" smtClean="0"/>
              <a:t>Can I take Advanced Placement, AICE Cambridge and </a:t>
            </a:r>
            <a:r>
              <a:rPr lang="en-US" altLang="en-US" b="1" dirty="0"/>
              <a:t>Dual Enrollment classes and/or participate in other programs and extracurricular activities? </a:t>
            </a:r>
            <a:r>
              <a:rPr lang="en-US" altLang="en-US" b="1" dirty="0" smtClean="0"/>
              <a:t/>
            </a:r>
            <a:br>
              <a:rPr lang="en-US" altLang="en-US" b="1" dirty="0" smtClean="0"/>
            </a:br>
            <a:r>
              <a:rPr lang="en-US" altLang="en-US" i="1" dirty="0" smtClean="0"/>
              <a:t>YES</a:t>
            </a:r>
            <a:r>
              <a:rPr lang="en-US" altLang="en-US" i="1" dirty="0"/>
              <a:t>! The </a:t>
            </a:r>
            <a:r>
              <a:rPr lang="en-US" altLang="en-US" i="1" dirty="0" smtClean="0"/>
              <a:t>programs </a:t>
            </a:r>
            <a:r>
              <a:rPr lang="en-US" altLang="en-US" i="1" dirty="0"/>
              <a:t>actually work very well together and we will design a schedule for interested </a:t>
            </a:r>
            <a:r>
              <a:rPr lang="en-US" altLang="en-US" i="1" dirty="0" smtClean="0"/>
              <a:t>students.</a:t>
            </a:r>
          </a:p>
          <a:p>
            <a:endParaRPr lang="en-US" altLang="en-US" i="1" dirty="0" smtClean="0"/>
          </a:p>
          <a:p>
            <a:r>
              <a:rPr lang="en-US" altLang="en-US" b="1" dirty="0"/>
              <a:t>Can I take the AP Capstone program and Cambridge? </a:t>
            </a:r>
            <a:r>
              <a:rPr lang="en-US" altLang="en-US" b="1" dirty="0" smtClean="0"/>
              <a:t/>
            </a:r>
            <a:br>
              <a:rPr lang="en-US" altLang="en-US" b="1" dirty="0" smtClean="0"/>
            </a:br>
            <a:r>
              <a:rPr lang="en-US" altLang="en-US" i="1" dirty="0" smtClean="0"/>
              <a:t>Yes</a:t>
            </a:r>
            <a:r>
              <a:rPr lang="en-US" altLang="en-US" i="1" dirty="0"/>
              <a:t>, and we can work on a schedule to do both.</a:t>
            </a:r>
          </a:p>
          <a:p>
            <a:pPr>
              <a:buNone/>
            </a:pPr>
            <a:endParaRPr lang="en-US" altLang="en-US" b="1" dirty="0"/>
          </a:p>
          <a:p>
            <a:r>
              <a:rPr lang="en-US" altLang="en-US" b="1" dirty="0"/>
              <a:t>Can I take a Cambridge course, even though I don’t think I will go for the AICE diploma? </a:t>
            </a:r>
            <a:r>
              <a:rPr lang="en-US" altLang="en-US" b="1" dirty="0" smtClean="0"/>
              <a:t/>
            </a:r>
            <a:br>
              <a:rPr lang="en-US" altLang="en-US" b="1" dirty="0" smtClean="0"/>
            </a:br>
            <a:r>
              <a:rPr lang="en-US" altLang="en-US" i="1" dirty="0" smtClean="0"/>
              <a:t>Yes</a:t>
            </a:r>
            <a:r>
              <a:rPr lang="en-US" altLang="en-US" i="1" dirty="0"/>
              <a:t>, you can.</a:t>
            </a:r>
          </a:p>
          <a:p>
            <a:endParaRPr lang="en-US" altLang="en-US" i="1" dirty="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067509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Colleges look for?</a:t>
            </a:r>
            <a:endParaRPr lang="en-US" dirty="0"/>
          </a:p>
        </p:txBody>
      </p:sp>
      <p:sp>
        <p:nvSpPr>
          <p:cNvPr id="3" name="Content Placeholder 2"/>
          <p:cNvSpPr>
            <a:spLocks noGrp="1"/>
          </p:cNvSpPr>
          <p:nvPr>
            <p:ph idx="1"/>
          </p:nvPr>
        </p:nvSpPr>
        <p:spPr/>
        <p:txBody>
          <a:bodyPr/>
          <a:lstStyle/>
          <a:p>
            <a:r>
              <a:rPr lang="en-US" sz="4000" b="1" dirty="0" smtClean="0"/>
              <a:t>RIGOR</a:t>
            </a:r>
            <a:r>
              <a:rPr lang="en-US" sz="4000" b="1" dirty="0"/>
              <a:t> </a:t>
            </a:r>
          </a:p>
          <a:p>
            <a:pPr marL="457200" lvl="1" indent="0">
              <a:buNone/>
            </a:pPr>
            <a:r>
              <a:rPr lang="en-US" sz="3200" dirty="0" smtClean="0"/>
              <a:t>academic </a:t>
            </a:r>
            <a:r>
              <a:rPr lang="en-US" sz="3200" dirty="0"/>
              <a:t>rigor is the most important piece in a high school </a:t>
            </a:r>
            <a:r>
              <a:rPr lang="en-US" sz="3200" dirty="0" smtClean="0"/>
              <a:t>transcript</a:t>
            </a:r>
            <a:r>
              <a:rPr lang="en-US" sz="3200" dirty="0"/>
              <a:t> </a:t>
            </a:r>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839372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21" y="716158"/>
            <a:ext cx="9613861" cy="1080938"/>
          </a:xfrm>
        </p:spPr>
        <p:txBody>
          <a:bodyPr/>
          <a:lstStyle/>
          <a:p>
            <a:r>
              <a:rPr lang="en-US" b="1" dirty="0"/>
              <a:t>College admissions readers are looking for:</a:t>
            </a:r>
            <a:endParaRPr lang="en-US" dirty="0"/>
          </a:p>
        </p:txBody>
      </p:sp>
      <p:sp>
        <p:nvSpPr>
          <p:cNvPr id="3" name="Content Placeholder 2"/>
          <p:cNvSpPr>
            <a:spLocks noGrp="1"/>
          </p:cNvSpPr>
          <p:nvPr>
            <p:ph idx="1"/>
          </p:nvPr>
        </p:nvSpPr>
        <p:spPr>
          <a:xfrm>
            <a:off x="148281" y="1902942"/>
            <a:ext cx="11281719" cy="5140410"/>
          </a:xfrm>
        </p:spPr>
        <p:txBody>
          <a:bodyPr>
            <a:normAutofit/>
          </a:bodyPr>
          <a:lstStyle/>
          <a:p>
            <a:pPr marL="0" indent="0">
              <a:buNone/>
            </a:pPr>
            <a:r>
              <a:rPr lang="en-US" sz="2800" b="1" dirty="0" smtClean="0"/>
              <a:t/>
            </a:r>
            <a:br>
              <a:rPr lang="en-US" sz="2800" b="1" dirty="0" smtClean="0"/>
            </a:br>
            <a:r>
              <a:rPr lang="en-US" sz="2800" b="1" dirty="0" smtClean="0"/>
              <a:t> </a:t>
            </a:r>
            <a:r>
              <a:rPr lang="en-US" sz="2800" b="1" dirty="0"/>
              <a:t>1. </a:t>
            </a:r>
            <a:r>
              <a:rPr lang="en-US" sz="2800" b="1" dirty="0" smtClean="0"/>
              <a:t>Strong </a:t>
            </a:r>
            <a:r>
              <a:rPr lang="en-US" sz="2800" b="1" i="1" u="sng" dirty="0">
                <a:solidFill>
                  <a:srgbClr val="FFFF00"/>
                </a:solidFill>
              </a:rPr>
              <a:t>course rigor </a:t>
            </a:r>
            <a:r>
              <a:rPr lang="en-US" sz="2800" b="1" dirty="0"/>
              <a:t>across the board (AICE, AP, IB, and then DE </a:t>
            </a:r>
            <a:r>
              <a:rPr lang="en-US" sz="2800" b="1" dirty="0" smtClean="0"/>
              <a:t>  </a:t>
            </a:r>
            <a:br>
              <a:rPr lang="en-US" sz="2800" b="1" dirty="0" smtClean="0"/>
            </a:br>
            <a:r>
              <a:rPr lang="en-US" sz="2800" b="1" dirty="0" smtClean="0"/>
              <a:t>        as enhancement)</a:t>
            </a:r>
            <a:br>
              <a:rPr lang="en-US" sz="2800" b="1" dirty="0" smtClean="0"/>
            </a:br>
            <a:r>
              <a:rPr lang="en-US" sz="2800" b="1" dirty="0"/>
              <a:t/>
            </a:r>
            <a:br>
              <a:rPr lang="en-US" sz="2800" b="1" dirty="0"/>
            </a:br>
            <a:r>
              <a:rPr lang="en-US" sz="2800" b="1" dirty="0" smtClean="0"/>
              <a:t> 2</a:t>
            </a:r>
            <a:r>
              <a:rPr lang="en-US" sz="2800" b="1" dirty="0"/>
              <a:t>. </a:t>
            </a:r>
            <a:r>
              <a:rPr lang="en-US" sz="2800" b="1" dirty="0" smtClean="0"/>
              <a:t>Strong </a:t>
            </a:r>
            <a:r>
              <a:rPr lang="en-US" sz="2800" b="1" i="1" u="sng" dirty="0">
                <a:solidFill>
                  <a:srgbClr val="FFFF00"/>
                </a:solidFill>
              </a:rPr>
              <a:t>performance</a:t>
            </a:r>
            <a:r>
              <a:rPr lang="en-US" sz="2800" b="1" dirty="0"/>
              <a:t> (A, B) in those rigorous courses, </a:t>
            </a:r>
            <a:r>
              <a:rPr lang="en-US" sz="2800" b="1" dirty="0" smtClean="0"/>
              <a:t>and</a:t>
            </a:r>
            <a:br>
              <a:rPr lang="en-US" sz="2800" b="1" dirty="0" smtClean="0"/>
            </a:br>
            <a:r>
              <a:rPr lang="en-US" sz="2800" b="1" dirty="0" smtClean="0"/>
              <a:t/>
            </a:r>
            <a:br>
              <a:rPr lang="en-US" sz="2800" b="1" dirty="0" smtClean="0"/>
            </a:br>
            <a:r>
              <a:rPr lang="en-US" sz="2800" b="1" dirty="0" smtClean="0"/>
              <a:t> </a:t>
            </a:r>
            <a:r>
              <a:rPr lang="en-US" sz="2800" b="1" dirty="0"/>
              <a:t>3. </a:t>
            </a:r>
            <a:r>
              <a:rPr lang="en-US" sz="2800" b="1" dirty="0" smtClean="0"/>
              <a:t>Strong</a:t>
            </a:r>
            <a:r>
              <a:rPr lang="en-US" sz="2800" b="1" dirty="0" smtClean="0">
                <a:solidFill>
                  <a:schemeClr val="tx2">
                    <a:lumMod val="10000"/>
                  </a:schemeClr>
                </a:solidFill>
              </a:rPr>
              <a:t> </a:t>
            </a:r>
            <a:r>
              <a:rPr lang="en-US" sz="2800" b="1" i="1" u="sng" dirty="0">
                <a:solidFill>
                  <a:srgbClr val="FFFF00"/>
                </a:solidFill>
              </a:rPr>
              <a:t>ACT/SAT</a:t>
            </a:r>
            <a:r>
              <a:rPr lang="en-US" sz="2800" b="1" i="1" u="sng" dirty="0">
                <a:solidFill>
                  <a:schemeClr val="tx2">
                    <a:lumMod val="10000"/>
                  </a:schemeClr>
                </a:solidFill>
              </a:rPr>
              <a:t> </a:t>
            </a:r>
            <a:r>
              <a:rPr lang="en-US" sz="2800" b="1" dirty="0"/>
              <a:t>test </a:t>
            </a:r>
            <a:r>
              <a:rPr lang="en-US" sz="2800" b="1" dirty="0" smtClean="0"/>
              <a:t>scores</a:t>
            </a:r>
          </a:p>
          <a:p>
            <a:pPr marL="0" indent="0">
              <a:buNone/>
            </a:pPr>
            <a:endParaRPr lang="en-US" sz="2800" b="1" dirty="0" smtClean="0"/>
          </a:p>
          <a:p>
            <a:r>
              <a:rPr lang="en-US" sz="2800" b="1" dirty="0" smtClean="0"/>
              <a:t>Once </a:t>
            </a:r>
            <a:r>
              <a:rPr lang="en-US" sz="2800" b="1" dirty="0"/>
              <a:t>a candidate has ticked those boxes, then they are typically looking at the other holistic qualities that comprise the student profile (</a:t>
            </a:r>
            <a:r>
              <a:rPr lang="en-US" sz="2800" b="1" dirty="0" smtClean="0"/>
              <a:t>extra-curricular, </a:t>
            </a:r>
            <a:r>
              <a:rPr lang="en-US" sz="2800" b="1" dirty="0"/>
              <a:t>volunteerism, etc</a:t>
            </a:r>
            <a:r>
              <a:rPr lang="en-US" sz="2800" b="1" dirty="0" smtClean="0"/>
              <a:t>.)</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119807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883508"/>
            <a:ext cx="11379200" cy="860612"/>
          </a:xfrm>
        </p:spPr>
        <p:txBody>
          <a:bodyPr>
            <a:noAutofit/>
          </a:bodyPr>
          <a:lstStyle/>
          <a:p>
            <a:r>
              <a:rPr lang="en-US" sz="4400" dirty="0" smtClean="0"/>
              <a:t>AP Capstone</a:t>
            </a:r>
            <a:endParaRPr lang="en-US" sz="4400" i="1" dirty="0">
              <a:latin typeface="Franklin Gothic Heavy" panose="020B0903020102020204" pitchFamily="34" charset="0"/>
            </a:endParaRPr>
          </a:p>
        </p:txBody>
      </p:sp>
      <p:sp>
        <p:nvSpPr>
          <p:cNvPr id="4" name="Rectangle 1"/>
          <p:cNvSpPr>
            <a:spLocks noChangeArrowheads="1"/>
          </p:cNvSpPr>
          <p:nvPr/>
        </p:nvSpPr>
        <p:spPr bwMode="auto">
          <a:xfrm>
            <a:off x="661094" y="3755510"/>
            <a:ext cx="1088011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mj-lt"/>
              </a:rPr>
              <a:t> </a:t>
            </a:r>
            <a:r>
              <a:rPr kumimoji="0" lang="en-US" altLang="en-US" sz="6600" b="1" i="0" u="none" strike="noStrike" cap="none" normalizeH="0" baseline="0" dirty="0" smtClean="0">
                <a:ln>
                  <a:noFill/>
                </a:ln>
                <a:solidFill>
                  <a:schemeClr val="tx1"/>
                </a:solidFill>
                <a:effectLst/>
                <a:latin typeface="+mj-lt"/>
              </a:rPr>
              <a:t> </a:t>
            </a:r>
            <a:r>
              <a:rPr kumimoji="0" lang="en-US" altLang="en-US" sz="1800" b="1" i="0" u="none" strike="noStrike" cap="none" normalizeH="0" baseline="0" dirty="0" smtClean="0">
                <a:ln>
                  <a:noFill/>
                </a:ln>
                <a:solidFill>
                  <a:schemeClr val="tx1"/>
                </a:solidFill>
                <a:effectLst/>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smtClean="0">
                <a:ln>
                  <a:noFill/>
                </a:ln>
                <a:effectLst/>
                <a:latin typeface="+mj-lt"/>
              </a:rPr>
              <a:t>AP Capstone is a program developed by the College Board. It consists of a two-year high school program and two courses: the AP Seminar and the AP Research courses. Students who successfully complete the program and obtain scores of 3 or higher on at least four other AP exams receive either an AP Capstone Diploma or an AP Capstone Certificate.</a:t>
            </a:r>
          </a:p>
        </p:txBody>
      </p:sp>
      <p:sp>
        <p:nvSpPr>
          <p:cNvPr id="6" name="Rectangle 5"/>
          <p:cNvSpPr/>
          <p:nvPr/>
        </p:nvSpPr>
        <p:spPr>
          <a:xfrm>
            <a:off x="4330680" y="2094291"/>
            <a:ext cx="7715516" cy="2308324"/>
          </a:xfrm>
          <a:prstGeom prst="rect">
            <a:avLst/>
          </a:prstGeom>
        </p:spPr>
        <p:txBody>
          <a:bodyPr wrap="square">
            <a:spAutoFit/>
          </a:bodyPr>
          <a:lstStyle/>
          <a:p>
            <a:r>
              <a:rPr lang="en-US" sz="2400" dirty="0" smtClean="0"/>
              <a:t>AP </a:t>
            </a:r>
            <a:r>
              <a:rPr lang="en-US" sz="2400" dirty="0"/>
              <a:t>Capstone™ is a College Board program that equips students with the independent research, collaborative teamwork, and communication skills that are increasingly valued by colleges. It cultivates curious, independent, and collaborative scholars and prepares them to make logical, evidence-based </a:t>
            </a:r>
            <a:r>
              <a:rPr lang="en-US" sz="2400" dirty="0" smtClean="0"/>
              <a:t>decisions.</a:t>
            </a:r>
            <a:endParaRPr lang="en-US" sz="2400" dirty="0"/>
          </a:p>
        </p:txBody>
      </p:sp>
      <p:sp>
        <p:nvSpPr>
          <p:cNvPr id="3" name="AutoShape 2" descr="Image result for ap capston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ap capston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267658"/>
            <a:ext cx="3817435" cy="233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32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70" y="379633"/>
            <a:ext cx="11113341" cy="1507067"/>
          </a:xfrm>
        </p:spPr>
        <p:txBody>
          <a:bodyPr>
            <a:normAutofit/>
          </a:bodyPr>
          <a:lstStyle/>
          <a:p>
            <a:r>
              <a:rPr lang="en-US" dirty="0"/>
              <a:t>Dual Enrollment (DE</a:t>
            </a:r>
            <a:r>
              <a:rPr lang="en-US" dirty="0" smtClean="0"/>
              <a:t>) and Early Admission</a:t>
            </a:r>
            <a:endParaRPr lang="en-US" dirty="0"/>
          </a:p>
        </p:txBody>
      </p:sp>
      <p:sp>
        <p:nvSpPr>
          <p:cNvPr id="3" name="Content Placeholder 2"/>
          <p:cNvSpPr>
            <a:spLocks noGrp="1"/>
          </p:cNvSpPr>
          <p:nvPr>
            <p:ph idx="1"/>
          </p:nvPr>
        </p:nvSpPr>
        <p:spPr>
          <a:xfrm>
            <a:off x="593124" y="2099239"/>
            <a:ext cx="10255208" cy="4593409"/>
          </a:xfrm>
        </p:spPr>
        <p:txBody>
          <a:bodyPr>
            <a:normAutofit fontScale="92500" lnSpcReduction="10000"/>
          </a:bodyPr>
          <a:lstStyle/>
          <a:p>
            <a:r>
              <a:rPr lang="en-US" sz="2800" dirty="0" smtClean="0">
                <a:solidFill>
                  <a:schemeClr val="tx1"/>
                </a:solidFill>
                <a:latin typeface="Franklin Gothic Medium Cond" panose="020B0606030402020204" pitchFamily="34" charset="0"/>
              </a:rPr>
              <a:t>Eligibility </a:t>
            </a:r>
            <a:r>
              <a:rPr lang="en-US" sz="2800" dirty="0">
                <a:solidFill>
                  <a:schemeClr val="tx1"/>
                </a:solidFill>
                <a:latin typeface="Franklin Gothic Medium Cond" panose="020B0606030402020204" pitchFamily="34" charset="0"/>
              </a:rPr>
              <a:t>requirements </a:t>
            </a:r>
            <a:endParaRPr lang="en-US" sz="2800" dirty="0">
              <a:solidFill>
                <a:schemeClr val="tx1"/>
              </a:solidFill>
              <a:latin typeface="Franklin Gothic Medium Cond" panose="020B0606030402020204" pitchFamily="34" charset="0"/>
              <a:cs typeface="Times New Roman" pitchFamily="18" charset="0"/>
            </a:endParaRPr>
          </a:p>
          <a:p>
            <a:pPr lvl="1">
              <a:buClr>
                <a:schemeClr val="bg1"/>
              </a:buClr>
              <a:buFont typeface="Wingdings" panose="05000000000000000000" pitchFamily="2" charset="2"/>
              <a:buChar char="Ø"/>
            </a:pPr>
            <a:r>
              <a:rPr lang="en-US" sz="2800" dirty="0">
                <a:solidFill>
                  <a:schemeClr val="tx1"/>
                </a:solidFill>
                <a:latin typeface="Franklin Gothic Medium Cond" panose="020B0606030402020204" pitchFamily="34" charset="0"/>
                <a:cs typeface="Times New Roman" pitchFamily="18" charset="0"/>
              </a:rPr>
              <a:t>GPA, test scores, application</a:t>
            </a:r>
            <a:endParaRPr lang="en-US" sz="2800" dirty="0">
              <a:solidFill>
                <a:schemeClr val="tx1"/>
              </a:solidFill>
              <a:latin typeface="Franklin Gothic Medium Cond" panose="020B0606030402020204" pitchFamily="34" charset="0"/>
            </a:endParaRPr>
          </a:p>
          <a:p>
            <a:r>
              <a:rPr lang="en-US" sz="2800" dirty="0" smtClean="0">
                <a:solidFill>
                  <a:schemeClr val="tx1"/>
                </a:solidFill>
                <a:latin typeface="Franklin Gothic Medium Cond" panose="020B0606030402020204" pitchFamily="34" charset="0"/>
              </a:rPr>
              <a:t>Off campus </a:t>
            </a:r>
          </a:p>
          <a:p>
            <a:r>
              <a:rPr lang="en-US" sz="2800" dirty="0" smtClean="0">
                <a:solidFill>
                  <a:schemeClr val="tx1"/>
                </a:solidFill>
                <a:latin typeface="Franklin Gothic Medium Cond" panose="020B0606030402020204" pitchFamily="34" charset="0"/>
              </a:rPr>
              <a:t>College-level </a:t>
            </a:r>
            <a:r>
              <a:rPr lang="en-US" sz="2800" dirty="0">
                <a:solidFill>
                  <a:schemeClr val="tx1"/>
                </a:solidFill>
                <a:latin typeface="Franklin Gothic Medium Cond" panose="020B0606030402020204" pitchFamily="34" charset="0"/>
              </a:rPr>
              <a:t>instruction</a:t>
            </a:r>
          </a:p>
          <a:p>
            <a:r>
              <a:rPr lang="en-US" sz="2800" dirty="0">
                <a:solidFill>
                  <a:schemeClr val="tx1"/>
                </a:solidFill>
                <a:latin typeface="Franklin Gothic Medium Cond" panose="020B0606030402020204" pitchFamily="34" charset="0"/>
              </a:rPr>
              <a:t>Grades part of college </a:t>
            </a:r>
            <a:r>
              <a:rPr lang="en-US" sz="2800" dirty="0" smtClean="0">
                <a:solidFill>
                  <a:schemeClr val="tx1"/>
                </a:solidFill>
                <a:latin typeface="Franklin Gothic Medium Cond" panose="020B0606030402020204" pitchFamily="34" charset="0"/>
              </a:rPr>
              <a:t>transcript</a:t>
            </a:r>
          </a:p>
          <a:p>
            <a:r>
              <a:rPr lang="en-US" sz="2800" dirty="0" smtClean="0">
                <a:latin typeface="Franklin Gothic Medium Cond" panose="020B0606030402020204" pitchFamily="34" charset="0"/>
              </a:rPr>
              <a:t>To apply:</a:t>
            </a:r>
            <a:endParaRPr lang="en-US" sz="2800" dirty="0" smtClean="0">
              <a:solidFill>
                <a:schemeClr val="tx1"/>
              </a:solidFill>
              <a:latin typeface="Franklin Gothic Medium Cond" panose="020B0606030402020204" pitchFamily="34" charset="0"/>
            </a:endParaRPr>
          </a:p>
          <a:p>
            <a:pPr lvl="1"/>
            <a:r>
              <a:rPr lang="en-US" dirty="0">
                <a:latin typeface="Franklin Gothic Medium Cond" panose="020B0606030402020204" pitchFamily="34" charset="0"/>
              </a:rPr>
              <a:t>1. Must have an UNWEIGHTED 3.0 by deadline</a:t>
            </a:r>
          </a:p>
          <a:p>
            <a:pPr lvl="1"/>
            <a:r>
              <a:rPr lang="en-US" dirty="0">
                <a:latin typeface="Franklin Gothic Medium Cond" panose="020B0606030402020204" pitchFamily="34" charset="0"/>
              </a:rPr>
              <a:t>2. Obtain your BC ID number</a:t>
            </a:r>
          </a:p>
          <a:p>
            <a:pPr lvl="1"/>
            <a:r>
              <a:rPr lang="en-US" dirty="0">
                <a:latin typeface="Franklin Gothic Medium Cond" panose="020B0606030402020204" pitchFamily="34" charset="0"/>
              </a:rPr>
              <a:t>3. PERT form from counselor (Bring BC ID #) or SAT/ACT </a:t>
            </a:r>
          </a:p>
          <a:p>
            <a:pPr lvl="1"/>
            <a:r>
              <a:rPr lang="en-US" dirty="0">
                <a:latin typeface="Franklin Gothic Medium Cond" panose="020B0606030402020204" pitchFamily="34" charset="0"/>
              </a:rPr>
              <a:t>4. PERT-Return scores to counselor and receive dual forms or request a retake PERT test form</a:t>
            </a:r>
          </a:p>
          <a:p>
            <a:pPr lvl="1"/>
            <a:r>
              <a:rPr lang="en-US" dirty="0">
                <a:latin typeface="Franklin Gothic Medium Cond" panose="020B0606030402020204" pitchFamily="34" charset="0"/>
              </a:rPr>
              <a:t>5. Return forms before the due date</a:t>
            </a:r>
          </a:p>
          <a:p>
            <a:pPr lvl="1"/>
            <a:r>
              <a:rPr lang="en-US" dirty="0">
                <a:latin typeface="Franklin Gothic Medium Cond" panose="020B0606030402020204" pitchFamily="34" charset="0"/>
              </a:rPr>
              <a:t>ALL test scores, GPA requirements, and forms must be completed by deadline for each semester</a:t>
            </a:r>
          </a:p>
          <a:p>
            <a:endParaRPr lang="en-US" dirty="0">
              <a:solidFill>
                <a:schemeClr val="bg1"/>
              </a:solidFill>
            </a:endParaRPr>
          </a:p>
          <a:p>
            <a:endParaRPr lang="en-US" dirty="0"/>
          </a:p>
        </p:txBody>
      </p:sp>
      <p:pic>
        <p:nvPicPr>
          <p:cNvPr id="6" name="Picture 5" descr="Image result for dual enrolment broward county schools&quot;"/>
          <p:cNvPicPr/>
          <p:nvPr/>
        </p:nvPicPr>
        <p:blipFill>
          <a:blip r:embed="rId3">
            <a:extLst>
              <a:ext uri="{28A0092B-C50C-407E-A947-70E740481C1C}">
                <a14:useLocalDpi xmlns:a14="http://schemas.microsoft.com/office/drawing/2010/main" val="0"/>
              </a:ext>
            </a:extLst>
          </a:blip>
          <a:srcRect/>
          <a:stretch>
            <a:fillRect/>
          </a:stretch>
        </p:blipFill>
        <p:spPr bwMode="auto">
          <a:xfrm>
            <a:off x="6491171" y="2099240"/>
            <a:ext cx="4009243" cy="2794036"/>
          </a:xfrm>
          <a:prstGeom prst="rect">
            <a:avLst/>
          </a:prstGeom>
          <a:noFill/>
          <a:ln>
            <a:noFill/>
          </a:ln>
        </p:spPr>
      </p:pic>
    </p:spTree>
    <p:extLst>
      <p:ext uri="{BB962C8B-B14F-4D97-AF65-F5344CB8AC3E}">
        <p14:creationId xmlns:p14="http://schemas.microsoft.com/office/powerpoint/2010/main" val="203526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Cambridge AICE Programme</a:t>
            </a:r>
          </a:p>
        </p:txBody>
      </p:sp>
      <p:sp>
        <p:nvSpPr>
          <p:cNvPr id="3" name="Content Placeholder 2"/>
          <p:cNvSpPr>
            <a:spLocks noGrp="1"/>
          </p:cNvSpPr>
          <p:nvPr>
            <p:ph idx="1"/>
          </p:nvPr>
        </p:nvSpPr>
        <p:spPr>
          <a:xfrm>
            <a:off x="680321" y="2336873"/>
            <a:ext cx="11182165" cy="3599316"/>
          </a:xfrm>
        </p:spPr>
        <p:txBody>
          <a:bodyPr/>
          <a:lstStyle/>
          <a:p>
            <a:pPr>
              <a:buFont typeface="Wingdings" charset="2"/>
              <a:buChar char="§"/>
            </a:pPr>
            <a:r>
              <a:rPr lang="en-US" sz="2800" dirty="0"/>
              <a:t>Developed by the University of Cambridge in </a:t>
            </a:r>
            <a:r>
              <a:rPr lang="en-US" sz="2800" dirty="0" smtClean="0"/>
              <a:t>England </a:t>
            </a:r>
            <a:endParaRPr lang="en-US" sz="2800" dirty="0"/>
          </a:p>
          <a:p>
            <a:pPr>
              <a:buFont typeface="Wingdings" charset="2"/>
              <a:buChar char="§"/>
            </a:pPr>
            <a:r>
              <a:rPr lang="en-US" sz="2800" dirty="0"/>
              <a:t> Exams taken at </a:t>
            </a:r>
            <a:r>
              <a:rPr lang="en-US" sz="2800" dirty="0" smtClean="0"/>
              <a:t>Cooper City </a:t>
            </a:r>
            <a:r>
              <a:rPr lang="en-US" sz="2800" dirty="0"/>
              <a:t>High School and graded in </a:t>
            </a:r>
            <a:r>
              <a:rPr lang="en-US" sz="2800" dirty="0" smtClean="0"/>
              <a:t>England</a:t>
            </a:r>
            <a:endParaRPr lang="en-US" sz="2800" dirty="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pic>
        <p:nvPicPr>
          <p:cNvPr id="3074" name="Picture 2" descr="C:\Users\p00061146\Desktop\Cambridge\Cambridge imag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318" y="3262184"/>
            <a:ext cx="5456196" cy="347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77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dirty="0"/>
              <a:t>Alphabet soup for the </a:t>
            </a:r>
            <a:br>
              <a:rPr lang="en-US" dirty="0"/>
            </a:br>
            <a:r>
              <a:rPr lang="en-US" dirty="0"/>
              <a:t>Cambridge Soul</a:t>
            </a:r>
          </a:p>
        </p:txBody>
      </p:sp>
      <p:sp>
        <p:nvSpPr>
          <p:cNvPr id="14" name="Content Placeholder 13"/>
          <p:cNvSpPr>
            <a:spLocks noGrp="1"/>
          </p:cNvSpPr>
          <p:nvPr>
            <p:ph idx="1"/>
          </p:nvPr>
        </p:nvSpPr>
        <p:spPr/>
        <p:txBody>
          <a:bodyPr>
            <a:normAutofit/>
          </a:bodyPr>
          <a:lstStyle/>
          <a:p>
            <a:pPr>
              <a:lnSpc>
                <a:spcPct val="150000"/>
              </a:lnSpc>
            </a:pPr>
            <a:r>
              <a:rPr lang="en-US" sz="3200" b="1" dirty="0">
                <a:solidFill>
                  <a:srgbClr val="FFFF00"/>
                </a:solidFill>
                <a:effectLst>
                  <a:outerShdw blurRad="38100" dist="38100" dir="2700000" algn="tl">
                    <a:srgbClr val="000000">
                      <a:alpha val="43137"/>
                    </a:srgbClr>
                  </a:outerShdw>
                </a:effectLst>
              </a:rPr>
              <a:t>AICE: </a:t>
            </a:r>
            <a:r>
              <a:rPr lang="en-US" dirty="0"/>
              <a:t>Advanced International Certificate of Education diploma</a:t>
            </a:r>
          </a:p>
          <a:p>
            <a:pPr>
              <a:lnSpc>
                <a:spcPct val="150000"/>
              </a:lnSpc>
            </a:pPr>
            <a:r>
              <a:rPr lang="en-US" sz="3200" b="1" dirty="0">
                <a:effectLst>
                  <a:outerShdw blurRad="38100" dist="38100" dir="2700000" algn="tl">
                    <a:srgbClr val="000000">
                      <a:alpha val="43137"/>
                    </a:srgbClr>
                  </a:outerShdw>
                </a:effectLst>
              </a:rPr>
              <a:t>A Level: </a:t>
            </a:r>
            <a:r>
              <a:rPr lang="en-US" dirty="0"/>
              <a:t>Advanced Level syllabus and exam (Two-year course)</a:t>
            </a:r>
          </a:p>
          <a:p>
            <a:pPr>
              <a:lnSpc>
                <a:spcPct val="100000"/>
              </a:lnSpc>
            </a:pPr>
            <a:r>
              <a:rPr lang="en-US" sz="2800" b="1" dirty="0">
                <a:effectLst>
                  <a:outerShdw blurRad="38100" dist="38100" dir="2700000" algn="tl">
                    <a:srgbClr val="000000">
                      <a:alpha val="43137"/>
                    </a:srgbClr>
                  </a:outerShdw>
                </a:effectLst>
              </a:rPr>
              <a:t>AS Level: </a:t>
            </a:r>
            <a:r>
              <a:rPr lang="en-US" dirty="0"/>
              <a:t>Advanced Subsidiary Level syllabus and exam (First year of a two-year course)</a:t>
            </a:r>
          </a:p>
          <a:p>
            <a:pPr marL="0" indent="0">
              <a:lnSpc>
                <a:spcPct val="150000"/>
              </a:lnSpc>
              <a:buNone/>
            </a:pPr>
            <a:endParaRPr lang="en-US" dirty="0"/>
          </a:p>
        </p:txBody>
      </p:sp>
    </p:spTree>
    <p:extLst>
      <p:ext uri="{BB962C8B-B14F-4D97-AF65-F5344CB8AC3E}">
        <p14:creationId xmlns:p14="http://schemas.microsoft.com/office/powerpoint/2010/main" val="174924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dirty="0">
                <a:latin typeface="+mn-lt"/>
              </a:rPr>
              <a:t>Why participate in the Cambridge program?</a:t>
            </a:r>
          </a:p>
        </p:txBody>
      </p:sp>
      <p:sp>
        <p:nvSpPr>
          <p:cNvPr id="14" name="Content Placeholder 13"/>
          <p:cNvSpPr>
            <a:spLocks noGrp="1"/>
          </p:cNvSpPr>
          <p:nvPr>
            <p:ph idx="1"/>
          </p:nvPr>
        </p:nvSpPr>
        <p:spPr>
          <a:xfrm>
            <a:off x="680321" y="2038865"/>
            <a:ext cx="11132738" cy="4436076"/>
          </a:xfrm>
        </p:spPr>
        <p:txBody>
          <a:bodyPr>
            <a:normAutofit/>
          </a:bodyPr>
          <a:lstStyle/>
          <a:p>
            <a:r>
              <a:rPr lang="en-US" sz="2800" dirty="0"/>
              <a:t>Earn two (2) quality points </a:t>
            </a:r>
            <a:r>
              <a:rPr lang="en-US" sz="2800" dirty="0" smtClean="0"/>
              <a:t>– weighted GPA </a:t>
            </a:r>
            <a:endParaRPr lang="en-US" sz="2800" dirty="0"/>
          </a:p>
          <a:p>
            <a:r>
              <a:rPr lang="en-US" sz="2800" dirty="0"/>
              <a:t>Earn a Cambridge International Diploma if they accumulate at least 7 points by passing AICE exams (each AS level exam counts as one point) within the three (3) year period</a:t>
            </a:r>
          </a:p>
          <a:p>
            <a:r>
              <a:rPr lang="en-US" sz="2800" b="1" dirty="0">
                <a:solidFill>
                  <a:srgbClr val="FFFF00"/>
                </a:solidFill>
                <a:effectLst>
                  <a:outerShdw blurRad="38100" dist="38100" dir="2700000" algn="tl">
                    <a:srgbClr val="000000">
                      <a:alpha val="43137"/>
                    </a:srgbClr>
                  </a:outerShdw>
                </a:effectLst>
              </a:rPr>
              <a:t>Cambridge Diploma </a:t>
            </a:r>
            <a:r>
              <a:rPr lang="en-US" sz="2800" dirty="0"/>
              <a:t>+ 100 service hours = highest level of Bright Futures scholarship without having to meet the SAT/ACT requirements = </a:t>
            </a:r>
            <a:r>
              <a:rPr lang="en-US" sz="2800" dirty="0" smtClean="0"/>
              <a:t>$$$$ </a:t>
            </a:r>
            <a:r>
              <a:rPr lang="en-US" sz="2800" dirty="0"/>
              <a:t>(and $600 per year for books)</a:t>
            </a:r>
          </a:p>
          <a:p>
            <a:r>
              <a:rPr lang="en-US" sz="2800" dirty="0"/>
              <a:t>Opportunity to retake the exams if a passing score is not earned initially</a:t>
            </a:r>
          </a:p>
          <a:p>
            <a:pPr marL="0" indent="0">
              <a:buNone/>
            </a:pPr>
            <a:endParaRPr lang="en-US" dirty="0"/>
          </a:p>
        </p:txBody>
      </p:sp>
    </p:spTree>
    <p:extLst>
      <p:ext uri="{BB962C8B-B14F-4D97-AF65-F5344CB8AC3E}">
        <p14:creationId xmlns:p14="http://schemas.microsoft.com/office/powerpoint/2010/main" val="300309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Educating Today’s Students to Succeed in Tomorrow’s World</a:t>
            </a:r>
          </a:p>
        </p:txBody>
      </p:sp>
      <p:sp>
        <p:nvSpPr>
          <p:cNvPr id="3" name="Content Placeholder 2"/>
          <p:cNvSpPr>
            <a:spLocks noGrp="1"/>
          </p:cNvSpPr>
          <p:nvPr>
            <p:ph idx="1"/>
          </p:nvPr>
        </p:nvSpPr>
        <p:spPr>
          <a:xfrm>
            <a:off x="642551" y="2014150"/>
            <a:ext cx="10429103" cy="4448433"/>
          </a:xfrm>
        </p:spPr>
        <p:txBody>
          <a:bodyPr>
            <a:normAutofit/>
          </a:bodyPr>
          <a:lstStyle/>
          <a:p>
            <a:pPr marL="0" indent="0" algn="ctr">
              <a:buNone/>
            </a:pPr>
            <a:r>
              <a:rPr lang="en-US" sz="5400" b="1" i="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Our goal is to provide each student the preparation necessary for success in college and in the world </a:t>
            </a:r>
            <a:r>
              <a:rPr lang="en-US" sz="5400" b="1" i="1"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beyond</a:t>
            </a:r>
            <a:endParaRPr lang="en-US" sz="5400" b="1" i="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153639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 xmlns:a16="http://schemas.microsoft.com/office/drawing/2014/main" id="{63D658BE-E263-4B91-9D52-543B219FA379}"/>
              </a:ext>
            </a:extLst>
          </p:cNvPr>
          <p:cNvSpPr/>
          <p:nvPr/>
        </p:nvSpPr>
        <p:spPr bwMode="auto">
          <a:xfrm>
            <a:off x="7004287" y="3084171"/>
            <a:ext cx="1448177" cy="2057400"/>
          </a:xfrm>
          <a:prstGeom prst="roundRect">
            <a:avLst/>
          </a:prstGeom>
          <a:solidFill>
            <a:schemeClr val="tx1">
              <a:lumMod val="85000"/>
            </a:schemeClr>
          </a:solidFill>
          <a:ln>
            <a:solidFill>
              <a:srgbClr val="FAE46E"/>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fontAlgn="auto">
              <a:spcBef>
                <a:spcPts val="0"/>
              </a:spcBef>
              <a:spcAft>
                <a:spcPts val="0"/>
              </a:spcAft>
              <a:defRPr/>
            </a:pPr>
            <a:r>
              <a:rPr lang="en-US" sz="1600" dirty="0">
                <a:solidFill>
                  <a:srgbClr val="595959">
                    <a:lumMod val="25000"/>
                  </a:srgbClr>
                </a:solidFill>
                <a:latin typeface="Arial Rounded MT Bold" panose="020F0704030504030204" pitchFamily="34" charset="0"/>
              </a:rPr>
              <a:t>4 Required</a:t>
            </a:r>
          </a:p>
          <a:p>
            <a:pPr algn="ctr" fontAlgn="auto">
              <a:spcBef>
                <a:spcPts val="0"/>
              </a:spcBef>
              <a:spcAft>
                <a:spcPts val="0"/>
              </a:spcAft>
              <a:defRPr/>
            </a:pPr>
            <a:r>
              <a:rPr lang="en-US" sz="2000" dirty="0">
                <a:solidFill>
                  <a:srgbClr val="595959">
                    <a:lumMod val="25000"/>
                  </a:srgbClr>
                </a:solidFill>
                <a:latin typeface="Arial Rounded MT Bold" panose="020F0704030504030204" pitchFamily="34" charset="0"/>
              </a:rPr>
              <a:t> </a:t>
            </a:r>
            <a:r>
              <a:rPr lang="en-US" sz="1600" dirty="0">
                <a:solidFill>
                  <a:srgbClr val="595959">
                    <a:lumMod val="25000"/>
                  </a:srgbClr>
                </a:solidFill>
                <a:latin typeface="Arial Rounded MT Bold" panose="020F0704030504030204" pitchFamily="34" charset="0"/>
              </a:rPr>
              <a:t>+ </a:t>
            </a:r>
          </a:p>
          <a:p>
            <a:pPr algn="ctr" fontAlgn="auto">
              <a:spcBef>
                <a:spcPts val="0"/>
              </a:spcBef>
              <a:spcAft>
                <a:spcPts val="0"/>
              </a:spcAft>
              <a:defRPr/>
            </a:pPr>
            <a:r>
              <a:rPr lang="en-US" sz="1600" dirty="0">
                <a:solidFill>
                  <a:srgbClr val="595959">
                    <a:lumMod val="25000"/>
                  </a:srgbClr>
                </a:solidFill>
                <a:latin typeface="Arial Rounded MT Bold" panose="020F0704030504030204" pitchFamily="34" charset="0"/>
              </a:rPr>
              <a:t>3 Choice</a:t>
            </a:r>
          </a:p>
          <a:p>
            <a:pPr algn="ctr" fontAlgn="auto">
              <a:spcBef>
                <a:spcPts val="0"/>
              </a:spcBef>
              <a:spcAft>
                <a:spcPts val="0"/>
              </a:spcAft>
              <a:defRPr/>
            </a:pPr>
            <a:r>
              <a:rPr lang="en-US" sz="1600" dirty="0">
                <a:solidFill>
                  <a:srgbClr val="595959">
                    <a:lumMod val="25000"/>
                  </a:srgbClr>
                </a:solidFill>
                <a:latin typeface="Arial Rounded MT Bold" panose="020F0704030504030204" pitchFamily="34" charset="0"/>
              </a:rPr>
              <a:t>=</a:t>
            </a:r>
          </a:p>
          <a:p>
            <a:pPr algn="ctr" fontAlgn="auto">
              <a:spcBef>
                <a:spcPts val="0"/>
              </a:spcBef>
              <a:spcAft>
                <a:spcPts val="0"/>
              </a:spcAft>
              <a:defRPr/>
            </a:pPr>
            <a:r>
              <a:rPr lang="en-US" sz="1600" b="1" dirty="0">
                <a:solidFill>
                  <a:srgbClr val="595959">
                    <a:lumMod val="25000"/>
                  </a:srgbClr>
                </a:solidFill>
                <a:latin typeface="Arial Rounded MT Bold" panose="020F0704030504030204" pitchFamily="34" charset="0"/>
              </a:rPr>
              <a:t>7 points</a:t>
            </a:r>
          </a:p>
        </p:txBody>
      </p:sp>
      <p:sp>
        <p:nvSpPr>
          <p:cNvPr id="5" name="Right Brace 4">
            <a:extLst>
              <a:ext uri="{FF2B5EF4-FFF2-40B4-BE49-F238E27FC236}">
                <a16:creationId xmlns="" xmlns:a16="http://schemas.microsoft.com/office/drawing/2014/main" id="{8F620FD5-DF07-4891-A38C-D1AB98C8EEB6}"/>
              </a:ext>
            </a:extLst>
          </p:cNvPr>
          <p:cNvSpPr/>
          <p:nvPr/>
        </p:nvSpPr>
        <p:spPr bwMode="auto">
          <a:xfrm>
            <a:off x="6316720" y="1581151"/>
            <a:ext cx="751345" cy="5005000"/>
          </a:xfrm>
          <a:prstGeom prst="rightBrace">
            <a:avLst>
              <a:gd name="adj1" fmla="val 8333"/>
              <a:gd name="adj2" fmla="val 52190"/>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n-US" sz="2400" dirty="0">
              <a:solidFill>
                <a:srgbClr val="595959"/>
              </a:solidFill>
              <a:latin typeface="Times" pitchFamily="-109" charset="0"/>
            </a:endParaRPr>
          </a:p>
        </p:txBody>
      </p:sp>
      <p:sp>
        <p:nvSpPr>
          <p:cNvPr id="6" name="Down Arrow 5">
            <a:extLst>
              <a:ext uri="{FF2B5EF4-FFF2-40B4-BE49-F238E27FC236}">
                <a16:creationId xmlns="" xmlns:a16="http://schemas.microsoft.com/office/drawing/2014/main" id="{72136A1A-737C-4E37-92D6-93528F7ADE5D}"/>
              </a:ext>
            </a:extLst>
          </p:cNvPr>
          <p:cNvSpPr>
            <a:spLocks noChangeArrowheads="1"/>
          </p:cNvSpPr>
          <p:nvPr/>
        </p:nvSpPr>
        <p:spPr bwMode="auto">
          <a:xfrm rot="-5400000">
            <a:off x="8455690" y="4111575"/>
            <a:ext cx="381000" cy="387451"/>
          </a:xfrm>
          <a:prstGeom prst="downArrow">
            <a:avLst>
              <a:gd name="adj1" fmla="val 50000"/>
              <a:gd name="adj2" fmla="val 50000"/>
            </a:avLst>
          </a:prstGeom>
          <a:solidFill>
            <a:srgbClr val="7A7A7A"/>
          </a:solidFill>
          <a:ln w="12700">
            <a:solidFill>
              <a:srgbClr val="777777"/>
            </a:solidFill>
            <a:miter lim="800000"/>
            <a:headEnd/>
            <a:tailEnd/>
          </a:ln>
          <a:effectLst>
            <a:outerShdw dist="23000" algn="bl" rotWithShape="0">
              <a:srgbClr val="808080">
                <a:alpha val="39999"/>
              </a:srgbClr>
            </a:outerShdw>
          </a:effectLst>
        </p:spPr>
        <p:txBody>
          <a:bodyPr/>
          <a:lstStyle/>
          <a:p>
            <a:pPr fontAlgn="auto">
              <a:spcBef>
                <a:spcPts val="0"/>
              </a:spcBef>
              <a:spcAft>
                <a:spcPts val="0"/>
              </a:spcAft>
              <a:defRPr/>
            </a:pPr>
            <a:endParaRPr lang="en-US" sz="2400" dirty="0">
              <a:solidFill>
                <a:srgbClr val="595959"/>
              </a:solidFill>
              <a:latin typeface="Times" pitchFamily="-109" charset="0"/>
              <a:ea typeface="+mn-ea"/>
            </a:endParaRPr>
          </a:p>
        </p:txBody>
      </p:sp>
      <p:sp>
        <p:nvSpPr>
          <p:cNvPr id="4101" name="TextBox 23">
            <a:extLst>
              <a:ext uri="{FF2B5EF4-FFF2-40B4-BE49-F238E27FC236}">
                <a16:creationId xmlns="" xmlns:a16="http://schemas.microsoft.com/office/drawing/2014/main" id="{460BA304-456A-43C7-A4D4-5FE44E629F15}"/>
              </a:ext>
            </a:extLst>
          </p:cNvPr>
          <p:cNvSpPr txBox="1">
            <a:spLocks noChangeArrowheads="1"/>
          </p:cNvSpPr>
          <p:nvPr/>
        </p:nvSpPr>
        <p:spPr bwMode="auto">
          <a:xfrm>
            <a:off x="-654224" y="533043"/>
            <a:ext cx="1181407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spcAft>
                <a:spcPct val="0"/>
              </a:spcAft>
              <a:buFontTx/>
              <a:buNone/>
            </a:pPr>
            <a:r>
              <a:rPr lang="en-GB" altLang="en-US" sz="3600" dirty="0">
                <a:latin typeface="+mj-lt"/>
              </a:rPr>
              <a:t>Advanced International Certificate of Education (AICE) Diploma requirements </a:t>
            </a:r>
          </a:p>
        </p:txBody>
      </p:sp>
      <p:grpSp>
        <p:nvGrpSpPr>
          <p:cNvPr id="4102" name="Group 33">
            <a:extLst>
              <a:ext uri="{FF2B5EF4-FFF2-40B4-BE49-F238E27FC236}">
                <a16:creationId xmlns="" xmlns:a16="http://schemas.microsoft.com/office/drawing/2014/main" id="{DD0E5383-A9CB-44F4-A0E8-E901B10927B9}"/>
              </a:ext>
            </a:extLst>
          </p:cNvPr>
          <p:cNvGrpSpPr>
            <a:grpSpLocks/>
          </p:cNvGrpSpPr>
          <p:nvPr/>
        </p:nvGrpSpPr>
        <p:grpSpPr bwMode="auto">
          <a:xfrm>
            <a:off x="303292" y="1742303"/>
            <a:ext cx="4781207" cy="1305697"/>
            <a:chOff x="150817" y="2416829"/>
            <a:chExt cx="3632950" cy="675915"/>
          </a:xfrm>
        </p:grpSpPr>
        <p:sp>
          <p:nvSpPr>
            <p:cNvPr id="9" name="Rounded Rectangle 8">
              <a:extLst>
                <a:ext uri="{FF2B5EF4-FFF2-40B4-BE49-F238E27FC236}">
                  <a16:creationId xmlns="" xmlns:a16="http://schemas.microsoft.com/office/drawing/2014/main" id="{B79EB280-2989-4E4C-BA3A-E99E76B6477C}"/>
                </a:ext>
              </a:extLst>
            </p:cNvPr>
            <p:cNvSpPr/>
            <p:nvPr/>
          </p:nvSpPr>
          <p:spPr>
            <a:xfrm>
              <a:off x="150817" y="2416829"/>
              <a:ext cx="3632950" cy="675915"/>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600" b="1" dirty="0">
                  <a:solidFill>
                    <a:schemeClr val="bg1"/>
                  </a:solidFill>
                  <a:latin typeface="Arial Rounded MT Bold" panose="020F0704030504030204" pitchFamily="34" charset="0"/>
                </a:rPr>
                <a:t>Group 1: Science and Math</a:t>
              </a:r>
              <a:endParaRPr lang="en-GB" sz="1600" b="1" dirty="0">
                <a:solidFill>
                  <a:schemeClr val="bg1"/>
                </a:solidFill>
                <a:latin typeface="Arial Rounded MT Bold" panose="020F0704030504030204" pitchFamily="34" charset="0"/>
              </a:endParaRPr>
            </a:p>
          </p:txBody>
        </p:sp>
        <p:sp>
          <p:nvSpPr>
            <p:cNvPr id="10" name="Rectangle 9">
              <a:extLst>
                <a:ext uri="{FF2B5EF4-FFF2-40B4-BE49-F238E27FC236}">
                  <a16:creationId xmlns="" xmlns:a16="http://schemas.microsoft.com/office/drawing/2014/main" id="{38822E93-C0DA-432B-B076-848865F852A1}"/>
                </a:ext>
              </a:extLst>
            </p:cNvPr>
            <p:cNvSpPr/>
            <p:nvPr/>
          </p:nvSpPr>
          <p:spPr>
            <a:xfrm>
              <a:off x="994608" y="2781353"/>
              <a:ext cx="1732660" cy="2372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000"/>
                  </a:solidFill>
                  <a:latin typeface="Arial Rounded MT Bold" panose="020F0704030504030204" pitchFamily="34" charset="0"/>
                </a:rPr>
                <a:t>At least 1 point</a:t>
              </a:r>
              <a:endParaRPr lang="en-GB" sz="1200" dirty="0">
                <a:solidFill>
                  <a:srgbClr val="000000"/>
                </a:solidFill>
                <a:latin typeface="Arial Rounded MT Bold" panose="020F0704030504030204" pitchFamily="34" charset="0"/>
              </a:endParaRPr>
            </a:p>
          </p:txBody>
        </p:sp>
      </p:grpSp>
      <p:sp>
        <p:nvSpPr>
          <p:cNvPr id="11" name="Rounded Rectangle 10">
            <a:extLst>
              <a:ext uri="{FF2B5EF4-FFF2-40B4-BE49-F238E27FC236}">
                <a16:creationId xmlns="" xmlns:a16="http://schemas.microsoft.com/office/drawing/2014/main" id="{48B211CE-6C19-406D-B1AE-1ABB35E300F8}"/>
              </a:ext>
            </a:extLst>
          </p:cNvPr>
          <p:cNvSpPr/>
          <p:nvPr/>
        </p:nvSpPr>
        <p:spPr>
          <a:xfrm>
            <a:off x="359703" y="2956264"/>
            <a:ext cx="4709727" cy="1057622"/>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600" b="1" dirty="0">
                <a:solidFill>
                  <a:schemeClr val="bg1"/>
                </a:solidFill>
                <a:latin typeface="Arial Rounded MT Bold" panose="020F0704030504030204" pitchFamily="34" charset="0"/>
              </a:rPr>
              <a:t>Group 2: Languages</a:t>
            </a:r>
            <a:endParaRPr lang="en-GB" sz="1600" b="1" dirty="0">
              <a:solidFill>
                <a:schemeClr val="bg1"/>
              </a:solidFill>
              <a:latin typeface="Arial Rounded MT Bold" panose="020F0704030504030204" pitchFamily="34" charset="0"/>
            </a:endParaRPr>
          </a:p>
        </p:txBody>
      </p:sp>
      <p:sp>
        <p:nvSpPr>
          <p:cNvPr id="12" name="Rectangle 11">
            <a:extLst>
              <a:ext uri="{FF2B5EF4-FFF2-40B4-BE49-F238E27FC236}">
                <a16:creationId xmlns="" xmlns:a16="http://schemas.microsoft.com/office/drawing/2014/main" id="{5BD5C297-B0DB-407D-B1C5-248A8A0F3E3B}"/>
              </a:ext>
            </a:extLst>
          </p:cNvPr>
          <p:cNvSpPr/>
          <p:nvPr/>
        </p:nvSpPr>
        <p:spPr>
          <a:xfrm>
            <a:off x="1940431" y="3581400"/>
            <a:ext cx="2021414"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000"/>
                </a:solidFill>
                <a:latin typeface="Arial Rounded MT Bold" panose="020F0704030504030204" pitchFamily="34" charset="0"/>
              </a:rPr>
              <a:t>At least 1 point</a:t>
            </a:r>
            <a:endParaRPr lang="en-GB" sz="1200" dirty="0">
              <a:solidFill>
                <a:srgbClr val="000000"/>
              </a:solidFill>
              <a:latin typeface="Arial Rounded MT Bold" panose="020F0704030504030204" pitchFamily="34" charset="0"/>
            </a:endParaRPr>
          </a:p>
        </p:txBody>
      </p:sp>
      <p:grpSp>
        <p:nvGrpSpPr>
          <p:cNvPr id="4105" name="Group 35">
            <a:extLst>
              <a:ext uri="{FF2B5EF4-FFF2-40B4-BE49-F238E27FC236}">
                <a16:creationId xmlns="" xmlns:a16="http://schemas.microsoft.com/office/drawing/2014/main" id="{95EDFBFD-F311-4FDE-AAD1-AC6F157EC85A}"/>
              </a:ext>
            </a:extLst>
          </p:cNvPr>
          <p:cNvGrpSpPr>
            <a:grpSpLocks/>
          </p:cNvGrpSpPr>
          <p:nvPr/>
        </p:nvGrpSpPr>
        <p:grpSpPr bwMode="auto">
          <a:xfrm>
            <a:off x="359703" y="3968583"/>
            <a:ext cx="4724796" cy="1219200"/>
            <a:chOff x="174737" y="4582484"/>
            <a:chExt cx="3672407" cy="635020"/>
          </a:xfrm>
          <a:solidFill>
            <a:schemeClr val="tx1">
              <a:lumMod val="85000"/>
            </a:schemeClr>
          </a:solidFill>
        </p:grpSpPr>
        <p:sp>
          <p:nvSpPr>
            <p:cNvPr id="14" name="Rounded Rectangle 13">
              <a:extLst>
                <a:ext uri="{FF2B5EF4-FFF2-40B4-BE49-F238E27FC236}">
                  <a16:creationId xmlns="" xmlns:a16="http://schemas.microsoft.com/office/drawing/2014/main" id="{FDFD8E5F-D122-46A7-811D-FD8F513699AA}"/>
                </a:ext>
              </a:extLst>
            </p:cNvPr>
            <p:cNvSpPr/>
            <p:nvPr/>
          </p:nvSpPr>
          <p:spPr>
            <a:xfrm>
              <a:off x="174737" y="4582484"/>
              <a:ext cx="3672407" cy="63502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600" b="1" dirty="0">
                  <a:solidFill>
                    <a:schemeClr val="bg1"/>
                  </a:solidFill>
                  <a:latin typeface="Arial Rounded MT Bold" panose="020F0704030504030204" pitchFamily="34" charset="0"/>
                </a:rPr>
                <a:t>Group 3:  Arts and Humanities</a:t>
              </a:r>
              <a:endParaRPr lang="en-GB" sz="1600" b="1" dirty="0">
                <a:solidFill>
                  <a:schemeClr val="bg1"/>
                </a:solidFill>
                <a:latin typeface="Arial Rounded MT Bold" panose="020F0704030504030204" pitchFamily="34" charset="0"/>
              </a:endParaRPr>
            </a:p>
          </p:txBody>
        </p:sp>
        <p:sp>
          <p:nvSpPr>
            <p:cNvPr id="15" name="Rectangle 14">
              <a:extLst>
                <a:ext uri="{FF2B5EF4-FFF2-40B4-BE49-F238E27FC236}">
                  <a16:creationId xmlns="" xmlns:a16="http://schemas.microsoft.com/office/drawing/2014/main" id="{2B9669B2-2975-4593-A2C2-2B0B6E52D866}"/>
                </a:ext>
              </a:extLst>
            </p:cNvPr>
            <p:cNvSpPr/>
            <p:nvPr/>
          </p:nvSpPr>
          <p:spPr>
            <a:xfrm>
              <a:off x="1188601" y="4910236"/>
              <a:ext cx="1569210" cy="2496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000"/>
                  </a:solidFill>
                  <a:latin typeface="Arial Rounded MT Bold" panose="020F0704030504030204" pitchFamily="34" charset="0"/>
                </a:rPr>
                <a:t>At least 1 point</a:t>
              </a:r>
              <a:endParaRPr lang="en-GB" sz="1200" dirty="0">
                <a:solidFill>
                  <a:srgbClr val="000000"/>
                </a:solidFill>
                <a:latin typeface="Arial Rounded MT Bold" panose="020F0704030504030204" pitchFamily="34" charset="0"/>
              </a:endParaRPr>
            </a:p>
          </p:txBody>
        </p:sp>
      </p:grpSp>
      <p:grpSp>
        <p:nvGrpSpPr>
          <p:cNvPr id="4106" name="Group 39">
            <a:extLst>
              <a:ext uri="{FF2B5EF4-FFF2-40B4-BE49-F238E27FC236}">
                <a16:creationId xmlns="" xmlns:a16="http://schemas.microsoft.com/office/drawing/2014/main" id="{FB6BEC69-4032-4FCF-BE10-2D96C29E86F5}"/>
              </a:ext>
            </a:extLst>
          </p:cNvPr>
          <p:cNvGrpSpPr>
            <a:grpSpLocks/>
          </p:cNvGrpSpPr>
          <p:nvPr/>
        </p:nvGrpSpPr>
        <p:grpSpPr bwMode="auto">
          <a:xfrm rot="5400000">
            <a:off x="2121162" y="3413970"/>
            <a:ext cx="1201875" cy="4724795"/>
            <a:chOff x="3875040" y="2324121"/>
            <a:chExt cx="998468" cy="2798750"/>
          </a:xfrm>
        </p:grpSpPr>
        <p:sp>
          <p:nvSpPr>
            <p:cNvPr id="17" name="Rounded Rectangle 16">
              <a:extLst>
                <a:ext uri="{FF2B5EF4-FFF2-40B4-BE49-F238E27FC236}">
                  <a16:creationId xmlns="" xmlns:a16="http://schemas.microsoft.com/office/drawing/2014/main" id="{33C31FDE-D690-4E5F-B79F-BCA1220696F4}"/>
                </a:ext>
              </a:extLst>
            </p:cNvPr>
            <p:cNvSpPr/>
            <p:nvPr/>
          </p:nvSpPr>
          <p:spPr>
            <a:xfrm rot="16200000">
              <a:off x="2974899" y="3224262"/>
              <a:ext cx="2798750" cy="998468"/>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600" b="1" dirty="0">
                  <a:solidFill>
                    <a:schemeClr val="bg1"/>
                  </a:solidFill>
                  <a:latin typeface="Arial Rounded MT Bold" panose="020F0704030504030204" pitchFamily="34" charset="0"/>
                </a:rPr>
                <a:t>Group 4: Interdisciplinary Skills Based Courses</a:t>
              </a:r>
              <a:endParaRPr lang="en-GB" sz="1600" b="1" dirty="0">
                <a:solidFill>
                  <a:schemeClr val="bg1"/>
                </a:solidFill>
                <a:latin typeface="Arial Rounded MT Bold" panose="020F0704030504030204" pitchFamily="34" charset="0"/>
              </a:endParaRPr>
            </a:p>
          </p:txBody>
        </p:sp>
        <p:sp>
          <p:nvSpPr>
            <p:cNvPr id="18" name="Rectangle 17">
              <a:extLst>
                <a:ext uri="{FF2B5EF4-FFF2-40B4-BE49-F238E27FC236}">
                  <a16:creationId xmlns="" xmlns:a16="http://schemas.microsoft.com/office/drawing/2014/main" id="{143AF376-CA13-4276-86DC-A4747E9B21D6}"/>
                </a:ext>
              </a:extLst>
            </p:cNvPr>
            <p:cNvSpPr/>
            <p:nvPr/>
          </p:nvSpPr>
          <p:spPr>
            <a:xfrm rot="16200000">
              <a:off x="3637479" y="3520935"/>
              <a:ext cx="2022827" cy="3063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rgbClr val="000000"/>
                  </a:solidFill>
                  <a:latin typeface="Arial Rounded MT Bold" panose="020F0704030504030204" pitchFamily="34" charset="0"/>
                </a:rPr>
                <a:t>Optional</a:t>
              </a:r>
              <a:r>
                <a:rPr lang="en-US" sz="1200" dirty="0">
                  <a:solidFill>
                    <a:srgbClr val="000000"/>
                  </a:solidFill>
                  <a:latin typeface="Arial Rounded MT Bold" panose="020F0704030504030204" pitchFamily="34" charset="0"/>
                </a:rPr>
                <a:t>: Max of  2 points</a:t>
              </a:r>
              <a:endParaRPr lang="en-GB" sz="1200" dirty="0">
                <a:solidFill>
                  <a:srgbClr val="000000"/>
                </a:solidFill>
                <a:latin typeface="Arial Rounded MT Bold" panose="020F0704030504030204" pitchFamily="34" charset="0"/>
              </a:endParaRPr>
            </a:p>
          </p:txBody>
        </p:sp>
      </p:grpSp>
      <p:graphicFrame>
        <p:nvGraphicFramePr>
          <p:cNvPr id="19" name="Table 18">
            <a:extLst>
              <a:ext uri="{FF2B5EF4-FFF2-40B4-BE49-F238E27FC236}">
                <a16:creationId xmlns="" xmlns:a16="http://schemas.microsoft.com/office/drawing/2014/main" id="{C1F36137-DC15-453B-9036-5FE8A22E6403}"/>
              </a:ext>
            </a:extLst>
          </p:cNvPr>
          <p:cNvGraphicFramePr>
            <a:graphicFrameLocks noGrp="1"/>
          </p:cNvGraphicFramePr>
          <p:nvPr>
            <p:extLst>
              <p:ext uri="{D42A27DB-BD31-4B8C-83A1-F6EECF244321}">
                <p14:modId xmlns:p14="http://schemas.microsoft.com/office/powerpoint/2010/main" val="97226198"/>
              </p:ext>
            </p:extLst>
          </p:nvPr>
        </p:nvGraphicFramePr>
        <p:xfrm>
          <a:off x="8916135" y="1752601"/>
          <a:ext cx="2982102" cy="4930775"/>
        </p:xfrm>
        <a:graphic>
          <a:graphicData uri="http://schemas.openxmlformats.org/drawingml/2006/table">
            <a:tbl>
              <a:tblPr/>
              <a:tblGrid>
                <a:gridCol w="2982102">
                  <a:extLst>
                    <a:ext uri="{9D8B030D-6E8A-4147-A177-3AD203B41FA5}">
                      <a16:colId xmlns="" xmlns:a16="http://schemas.microsoft.com/office/drawing/2014/main" val="20000"/>
                    </a:ext>
                  </a:extLst>
                </a:gridCol>
              </a:tblGrid>
              <a:tr h="762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Rounded MT Bold" panose="020F0704030504030204" pitchFamily="34" charset="0"/>
                          <a:ea typeface="ＭＳ Ｐゴシック" pitchFamily="34" charset="-128"/>
                          <a:cs typeface="Arial" pitchFamily="34" charset="0"/>
                        </a:rPr>
                        <a:t>AICE Diploma Requirements</a:t>
                      </a:r>
                      <a:endParaRPr kumimoji="0" lang="en-GB" sz="2000" b="1" i="0" u="none" strike="noStrike" cap="none" normalizeH="0" baseline="0" dirty="0">
                        <a:ln>
                          <a:noFill/>
                        </a:ln>
                        <a:solidFill>
                          <a:schemeClr val="bg1"/>
                        </a:solidFill>
                        <a:effectLst/>
                        <a:latin typeface="Arial Rounded MT Bold" panose="020F0704030504030204" pitchFamily="34" charset="0"/>
                        <a:ea typeface="ＭＳ Ｐゴシック" pitchFamily="34" charset="-128"/>
                        <a:cs typeface="Arial" pitchFamily="34" charset="0"/>
                      </a:endParaRPr>
                    </a:p>
                  </a:txBody>
                  <a:tcPr marL="121968" marR="121968"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 xmlns:a16="http://schemas.microsoft.com/office/drawing/2014/main" val="10000"/>
                  </a:ext>
                </a:extLst>
              </a:tr>
              <a:tr h="4168775">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800" b="0" i="1" u="none" strike="noStrike" cap="none" normalizeH="0" baseline="0" dirty="0">
                          <a:ln>
                            <a:noFill/>
                          </a:ln>
                          <a:solidFill>
                            <a:srgbClr val="000000"/>
                          </a:solidFill>
                          <a:effectLst/>
                          <a:latin typeface="Arial Rounded MT Bold" panose="020F0704030504030204" pitchFamily="34" charset="0"/>
                          <a:ea typeface="ＭＳ Ｐゴシック" pitchFamily="34" charset="-128"/>
                          <a:cs typeface="Arial" pitchFamily="34" charset="0"/>
                        </a:rPr>
                        <a:t>Combines breadth of study with choice and flexibility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800" b="0" i="1" u="none" strike="noStrike" cap="none" normalizeH="0" baseline="0" dirty="0">
                          <a:ln>
                            <a:noFill/>
                          </a:ln>
                          <a:solidFill>
                            <a:srgbClr val="000000"/>
                          </a:solidFill>
                          <a:effectLst/>
                          <a:latin typeface="Arial Rounded MT Bold" panose="020F0704030504030204" pitchFamily="34" charset="0"/>
                          <a:ea typeface="ＭＳ Ｐゴシック" pitchFamily="34" charset="-128"/>
                          <a:cs typeface="Arial" pitchFamily="34" charset="0"/>
                        </a:rPr>
                        <a:t>Selection comes from three curriculum areas and one Core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1" u="none" strike="noStrike" cap="none" normalizeH="0" baseline="0" dirty="0">
                          <a:ln>
                            <a:noFill/>
                          </a:ln>
                          <a:solidFill>
                            <a:srgbClr val="000000"/>
                          </a:solidFill>
                          <a:effectLst/>
                          <a:latin typeface="Arial Rounded MT Bold" panose="020F0704030504030204" pitchFamily="34" charset="0"/>
                          <a:ea typeface="ＭＳ Ｐゴシック" pitchFamily="34" charset="-128"/>
                          <a:cs typeface="Arial" pitchFamily="34" charset="0"/>
                        </a:rPr>
                        <a:t>Total of 7 points required: at least one from Groups 1-3; one from Core; three from learner</a:t>
                      </a:r>
                      <a:r>
                        <a:rPr kumimoji="0" lang="ja-JP" altLang="en-US" sz="1800" b="0" i="1" u="none" strike="noStrike" cap="none" normalizeH="0" baseline="0" dirty="0">
                          <a:ln>
                            <a:noFill/>
                          </a:ln>
                          <a:solidFill>
                            <a:srgbClr val="000000"/>
                          </a:solidFill>
                          <a:effectLst/>
                          <a:latin typeface="Arial Rounded MT Bold" panose="020F0704030504030204" pitchFamily="34" charset="0"/>
                          <a:ea typeface="ＭＳ Ｐゴシック" pitchFamily="34" charset="-128"/>
                          <a:cs typeface="Arial" pitchFamily="34" charset="0"/>
                        </a:rPr>
                        <a:t>’</a:t>
                      </a:r>
                      <a:r>
                        <a:rPr kumimoji="0" lang="en-US" altLang="ja-JP" sz="1800" b="0" i="1" u="none" strike="noStrike" cap="none" normalizeH="0" baseline="0" dirty="0">
                          <a:ln>
                            <a:noFill/>
                          </a:ln>
                          <a:solidFill>
                            <a:srgbClr val="000000"/>
                          </a:solidFill>
                          <a:effectLst/>
                          <a:latin typeface="Arial Rounded MT Bold" panose="020F0704030504030204" pitchFamily="34" charset="0"/>
                          <a:ea typeface="ＭＳ Ｐゴシック" pitchFamily="34" charset="-128"/>
                          <a:cs typeface="Arial" pitchFamily="34" charset="0"/>
                        </a:rPr>
                        <a:t>s choice</a:t>
                      </a:r>
                      <a:endParaRPr kumimoji="0" lang="en-GB" altLang="ja-JP" sz="1800" b="0" i="1" u="none" strike="noStrike" cap="none" normalizeH="0" baseline="0" dirty="0">
                        <a:ln>
                          <a:noFill/>
                        </a:ln>
                        <a:solidFill>
                          <a:srgbClr val="000000"/>
                        </a:solidFill>
                        <a:effectLst/>
                        <a:latin typeface="Arial Rounded MT Bold" panose="020F0704030504030204" pitchFamily="34" charset="0"/>
                        <a:ea typeface="ＭＳ Ｐゴシック" pitchFamily="34" charset="-128"/>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1" u="none" strike="noStrike" cap="none" normalizeH="0" baseline="0" dirty="0">
                          <a:ln>
                            <a:noFill/>
                          </a:ln>
                          <a:solidFill>
                            <a:srgbClr val="000000"/>
                          </a:solidFill>
                          <a:effectLst/>
                          <a:latin typeface="Arial Rounded MT Bold" panose="020F0704030504030204" pitchFamily="34" charset="0"/>
                          <a:ea typeface="ＭＳ Ｐゴシック" pitchFamily="34" charset="-128"/>
                          <a:cs typeface="Arial" pitchFamily="34" charset="0"/>
                        </a:rPr>
                        <a:t>Passing scores are required on all exams to receive Diploma</a:t>
                      </a:r>
                      <a:endParaRPr kumimoji="0" lang="en-GB" sz="1800" b="0" i="1" u="none" strike="noStrike" cap="none" normalizeH="0" baseline="0" dirty="0">
                        <a:ln>
                          <a:noFill/>
                        </a:ln>
                        <a:solidFill>
                          <a:srgbClr val="000000"/>
                        </a:solidFill>
                        <a:effectLst/>
                        <a:latin typeface="Arial Rounded MT Bold" panose="020F0704030504030204" pitchFamily="34" charset="0"/>
                        <a:ea typeface="ＭＳ Ｐゴシック" pitchFamily="34" charset="-128"/>
                        <a:cs typeface="Arial" pitchFamily="34" charset="0"/>
                      </a:endParaRPr>
                    </a:p>
                  </a:txBody>
                  <a:tcPr marL="121968" marR="121968"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1"/>
                  </a:ext>
                </a:extLst>
              </a:tr>
            </a:tbl>
          </a:graphicData>
        </a:graphic>
      </p:graphicFrame>
      <p:sp>
        <p:nvSpPr>
          <p:cNvPr id="20" name="Rounded Rectangle 19">
            <a:extLst>
              <a:ext uri="{FF2B5EF4-FFF2-40B4-BE49-F238E27FC236}">
                <a16:creationId xmlns="" xmlns:a16="http://schemas.microsoft.com/office/drawing/2014/main" id="{09F245A4-84E3-4851-AC1B-743488B08FA1}"/>
              </a:ext>
            </a:extLst>
          </p:cNvPr>
          <p:cNvSpPr/>
          <p:nvPr/>
        </p:nvSpPr>
        <p:spPr>
          <a:xfrm rot="10800000">
            <a:off x="5252816" y="1742303"/>
            <a:ext cx="1224284" cy="475735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vert"/>
          <a:lstStyle/>
          <a:p>
            <a:pPr algn="ctr" fontAlgn="auto">
              <a:spcBef>
                <a:spcPts val="0"/>
              </a:spcBef>
              <a:spcAft>
                <a:spcPts val="0"/>
              </a:spcAft>
              <a:defRPr/>
            </a:pPr>
            <a:r>
              <a:rPr lang="en-US" sz="1600" b="1" dirty="0">
                <a:solidFill>
                  <a:schemeClr val="bg1"/>
                </a:solidFill>
                <a:latin typeface="Arial Rounded MT Bold" panose="020F0704030504030204" pitchFamily="34" charset="0"/>
              </a:rPr>
              <a:t>Core:  Global Perspectives and Research </a:t>
            </a:r>
            <a:endParaRPr lang="en-GB" sz="1600" b="1" dirty="0">
              <a:solidFill>
                <a:schemeClr val="bg1"/>
              </a:solidFill>
              <a:latin typeface="Arial Rounded MT Bold" panose="020F0704030504030204" pitchFamily="34" charset="0"/>
            </a:endParaRPr>
          </a:p>
        </p:txBody>
      </p:sp>
      <p:sp>
        <p:nvSpPr>
          <p:cNvPr id="21" name="Rectangle 20">
            <a:extLst>
              <a:ext uri="{FF2B5EF4-FFF2-40B4-BE49-F238E27FC236}">
                <a16:creationId xmlns="" xmlns:a16="http://schemas.microsoft.com/office/drawing/2014/main" id="{2F1CDF77-41A2-4382-88A9-EC6F9193B385}"/>
              </a:ext>
            </a:extLst>
          </p:cNvPr>
          <p:cNvSpPr/>
          <p:nvPr/>
        </p:nvSpPr>
        <p:spPr>
          <a:xfrm rot="16200000">
            <a:off x="5397523" y="4102058"/>
            <a:ext cx="1570038" cy="3318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rgbClr val="000000"/>
                </a:solidFill>
                <a:latin typeface="Arial Rounded MT Bold" panose="020F0704030504030204" pitchFamily="34" charset="0"/>
              </a:rPr>
              <a:t>Required</a:t>
            </a:r>
            <a:r>
              <a:rPr lang="en-US" sz="1200" dirty="0">
                <a:solidFill>
                  <a:srgbClr val="000000"/>
                </a:solidFill>
                <a:latin typeface="Arial Rounded MT Bold" panose="020F0704030504030204" pitchFamily="34" charset="0"/>
              </a:rPr>
              <a:t>:  1 point</a:t>
            </a:r>
            <a:endParaRPr lang="en-GB" sz="1200" dirty="0">
              <a:solidFill>
                <a:srgbClr val="000000"/>
              </a:solidFill>
              <a:latin typeface="Arial Rounded MT Bold" panose="020F0704030504030204" pitchFamily="34" charset="0"/>
            </a:endParaRPr>
          </a:p>
        </p:txBody>
      </p:sp>
    </p:spTree>
    <p:extLst>
      <p:ext uri="{BB962C8B-B14F-4D97-AF65-F5344CB8AC3E}">
        <p14:creationId xmlns:p14="http://schemas.microsoft.com/office/powerpoint/2010/main" val="301167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157" y="76200"/>
            <a:ext cx="10769600" cy="1600200"/>
          </a:xfrm>
        </p:spPr>
        <p:txBody>
          <a:bodyPr>
            <a:normAutofit/>
          </a:bodyPr>
          <a:lstStyle/>
          <a:p>
            <a:r>
              <a:rPr lang="en-US" dirty="0" smtClean="0"/>
              <a:t>AICE Cambridge  </a:t>
            </a:r>
            <a:r>
              <a:rPr lang="en-US" dirty="0"/>
              <a:t>Diploma Requirements?</a:t>
            </a:r>
          </a:p>
        </p:txBody>
      </p:sp>
      <p:sp>
        <p:nvSpPr>
          <p:cNvPr id="3" name="Content Placeholder 2"/>
          <p:cNvSpPr>
            <a:spLocks noGrp="1"/>
          </p:cNvSpPr>
          <p:nvPr>
            <p:ph idx="1"/>
          </p:nvPr>
        </p:nvSpPr>
        <p:spPr>
          <a:xfrm>
            <a:off x="32951" y="2603118"/>
            <a:ext cx="10058400" cy="3886200"/>
          </a:xfrm>
        </p:spPr>
        <p:txBody>
          <a:bodyPr>
            <a:normAutofit/>
          </a:bodyPr>
          <a:lstStyle/>
          <a:p>
            <a:pPr marL="342900" indent="-342900">
              <a:buFont typeface="Arial"/>
              <a:buChar char="•"/>
            </a:pPr>
            <a:r>
              <a:rPr lang="en-US" dirty="0"/>
              <a:t>Must pass 7 AICE exams</a:t>
            </a:r>
          </a:p>
          <a:p>
            <a:pPr marL="342900" indent="-342900">
              <a:buFont typeface="Arial"/>
              <a:buChar char="•"/>
            </a:pPr>
            <a:r>
              <a:rPr lang="en-US" dirty="0"/>
              <a:t>First exam:  May 2020</a:t>
            </a:r>
          </a:p>
          <a:p>
            <a:pPr marL="342900" indent="-342900">
              <a:buFont typeface="Arial"/>
              <a:buChar char="•"/>
            </a:pPr>
            <a:r>
              <a:rPr lang="en-US" dirty="0"/>
              <a:t>Final exam:  May 2022</a:t>
            </a:r>
          </a:p>
          <a:p>
            <a:pPr marL="342900" indent="-342900">
              <a:buFont typeface="Arial"/>
              <a:buChar char="•"/>
            </a:pPr>
            <a:r>
              <a:rPr lang="en-US" dirty="0"/>
              <a:t>One exam in Math/Science</a:t>
            </a:r>
          </a:p>
          <a:p>
            <a:pPr marL="342900" indent="-342900">
              <a:buFont typeface="Arial"/>
              <a:buChar char="•"/>
            </a:pPr>
            <a:r>
              <a:rPr lang="en-US" dirty="0"/>
              <a:t>One exam in Humanities</a:t>
            </a:r>
          </a:p>
          <a:p>
            <a:pPr marL="342900" indent="-342900">
              <a:buFont typeface="Arial"/>
              <a:buChar char="•"/>
            </a:pPr>
            <a:r>
              <a:rPr lang="en-US" dirty="0"/>
              <a:t>One exam in Languages</a:t>
            </a:r>
          </a:p>
          <a:p>
            <a:pPr marL="342900" indent="-342900">
              <a:buFont typeface="Arial"/>
              <a:buChar char="•"/>
            </a:pPr>
            <a:r>
              <a:rPr lang="en-US" dirty="0"/>
              <a:t>AICE Global </a:t>
            </a:r>
            <a:r>
              <a:rPr lang="en-US" dirty="0" smtClean="0"/>
              <a:t>Perspectives </a:t>
            </a:r>
          </a:p>
          <a:p>
            <a:pPr marL="342900" indent="-342900">
              <a:buFont typeface="Arial"/>
              <a:buChar char="•"/>
            </a:pPr>
            <a:r>
              <a:rPr lang="en-US" dirty="0" smtClean="0"/>
              <a:t>Additional </a:t>
            </a:r>
            <a:r>
              <a:rPr lang="en-US" dirty="0"/>
              <a:t>three exams in any category</a:t>
            </a:r>
          </a:p>
        </p:txBody>
      </p:sp>
      <p:pic>
        <p:nvPicPr>
          <p:cNvPr id="4098" name="Picture 2" descr="C:\Users\p00061146\OneDrive - Broward County Public Schools\Vera's files\Cambridge\cambridge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3751" y="5922929"/>
            <a:ext cx="4165600" cy="93507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extLst>
              <a:ext uri="{FF2B5EF4-FFF2-40B4-BE49-F238E27FC236}">
                <a16:creationId xmlns:a16="http://schemas.microsoft.com/office/drawing/2014/main" xmlns="" id="{A43332A7-E2DF-43E3-ACBE-A2BBC4340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779" y="1443280"/>
            <a:ext cx="6889578" cy="4339683"/>
          </a:xfrm>
          <a:prstGeom prst="rect">
            <a:avLst/>
          </a:prstGeom>
        </p:spPr>
      </p:pic>
      <p:pic>
        <p:nvPicPr>
          <p:cNvPr id="6" name="Picture 4" descr="University_of_Cambridge_coat_of_arms_official.svg.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3389" y="76200"/>
            <a:ext cx="1767012"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071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80" y="2362200"/>
            <a:ext cx="5181600" cy="1727200"/>
          </a:xfrm>
        </p:spPr>
        <p:txBody>
          <a:bodyPr>
            <a:normAutofit fontScale="90000"/>
          </a:bodyPr>
          <a:lstStyle/>
          <a:p>
            <a:pPr algn="ctr"/>
            <a:r>
              <a:rPr lang="en-US" sz="6000" dirty="0">
                <a:latin typeface="Arial Rounded MT Bold" panose="020F0704030504030204" pitchFamily="34" charset="0"/>
              </a:rPr>
              <a:t>A day (or two) in the life of a 9</a:t>
            </a:r>
            <a:r>
              <a:rPr lang="en-US" sz="6000" baseline="30000" dirty="0">
                <a:latin typeface="Arial Rounded MT Bold" panose="020F0704030504030204" pitchFamily="34" charset="0"/>
              </a:rPr>
              <a:t>th</a:t>
            </a:r>
            <a:r>
              <a:rPr lang="en-US" sz="6000" dirty="0">
                <a:latin typeface="Arial Rounded MT Bold" panose="020F0704030504030204" pitchFamily="34" charset="0"/>
              </a:rPr>
              <a:t> grader</a:t>
            </a:r>
          </a:p>
        </p:txBody>
      </p:sp>
      <p:sp>
        <p:nvSpPr>
          <p:cNvPr id="4" name="Text Placeholder 3"/>
          <p:cNvSpPr>
            <a:spLocks noGrp="1"/>
          </p:cNvSpPr>
          <p:nvPr>
            <p:ph type="body" sz="half" idx="2"/>
          </p:nvPr>
        </p:nvSpPr>
        <p:spPr>
          <a:xfrm>
            <a:off x="428981" y="4331493"/>
            <a:ext cx="5181600" cy="1727200"/>
          </a:xfrm>
        </p:spPr>
        <p:txBody>
          <a:bodyPr>
            <a:normAutofit/>
          </a:bodyPr>
          <a:lstStyle/>
          <a:p>
            <a:pPr algn="ctr"/>
            <a:r>
              <a:rPr lang="en-US" sz="2400" dirty="0">
                <a:latin typeface="Arial Rounded MT Bold" panose="020F0704030504030204" pitchFamily="34" charset="0"/>
              </a:rPr>
              <a:t>for the </a:t>
            </a:r>
            <a:r>
              <a:rPr lang="en-US" sz="2400" dirty="0" smtClean="0">
                <a:latin typeface="Arial Rounded MT Bold" panose="020F0704030504030204" pitchFamily="34" charset="0"/>
              </a:rPr>
              <a:t>2020-2021 school </a:t>
            </a:r>
            <a:r>
              <a:rPr lang="en-US" sz="2400" dirty="0">
                <a:latin typeface="Arial Rounded MT Bold" panose="020F0704030504030204" pitchFamily="34" charset="0"/>
              </a:rPr>
              <a:t>year</a:t>
            </a:r>
          </a:p>
        </p:txBody>
      </p:sp>
      <p:sp>
        <p:nvSpPr>
          <p:cNvPr id="6" name="TextBox 5">
            <a:extLst>
              <a:ext uri="{FF2B5EF4-FFF2-40B4-BE49-F238E27FC236}">
                <a16:creationId xmlns="" xmlns:a16="http://schemas.microsoft.com/office/drawing/2014/main" id="{8B9CECF2-669D-411F-930A-332D67B8D3A2}"/>
              </a:ext>
            </a:extLst>
          </p:cNvPr>
          <p:cNvSpPr txBox="1"/>
          <p:nvPr/>
        </p:nvSpPr>
        <p:spPr>
          <a:xfrm>
            <a:off x="5597610" y="2040995"/>
            <a:ext cx="6339017" cy="4708981"/>
          </a:xfrm>
          <a:prstGeom prst="rect">
            <a:avLst/>
          </a:prstGeom>
          <a:noFill/>
        </p:spPr>
        <p:txBody>
          <a:bodyPr wrap="square" rtlCol="0">
            <a:spAutoFit/>
          </a:bodyPr>
          <a:lstStyle/>
          <a:p>
            <a:pPr marL="457200" indent="-457200">
              <a:buFont typeface="Wingdings" panose="05000000000000000000" pitchFamily="2" charset="2"/>
              <a:buChar char="ü"/>
            </a:pPr>
            <a:r>
              <a:rPr lang="en-US" sz="2000" dirty="0">
                <a:latin typeface="Arial Rounded MT Bold" panose="020F0704030504030204" pitchFamily="34" charset="0"/>
              </a:rPr>
              <a:t>English: AICE English General Paper</a:t>
            </a:r>
          </a:p>
          <a:p>
            <a:endParaRPr lang="en-US" sz="2000" dirty="0">
              <a:latin typeface="Arial Rounded MT Bold" panose="020F0704030504030204" pitchFamily="34" charset="0"/>
            </a:endParaRPr>
          </a:p>
          <a:p>
            <a:pPr marL="457200" indent="-457200">
              <a:buFont typeface="Wingdings" panose="05000000000000000000" pitchFamily="2" charset="2"/>
              <a:buChar char="ü"/>
            </a:pPr>
            <a:r>
              <a:rPr lang="en-US" sz="2000" dirty="0">
                <a:latin typeface="Arial Rounded MT Bold" panose="020F0704030504030204" pitchFamily="34" charset="0"/>
              </a:rPr>
              <a:t>Social Studies: AP Human Geography</a:t>
            </a:r>
          </a:p>
          <a:p>
            <a:endParaRPr lang="en-US" sz="2000" dirty="0">
              <a:latin typeface="Arial Rounded MT Bold" panose="020F0704030504030204" pitchFamily="34" charset="0"/>
            </a:endParaRPr>
          </a:p>
          <a:p>
            <a:pPr marL="457200" indent="-457200">
              <a:buFont typeface="Wingdings" panose="05000000000000000000" pitchFamily="2" charset="2"/>
              <a:buChar char="ü"/>
            </a:pPr>
            <a:r>
              <a:rPr lang="en-US" sz="2000" dirty="0">
                <a:latin typeface="Arial Rounded MT Bold" panose="020F0704030504030204" pitchFamily="34" charset="0"/>
              </a:rPr>
              <a:t>Math: Geometry H or Algebra 2 H (or higher)</a:t>
            </a:r>
          </a:p>
          <a:p>
            <a:endParaRPr lang="en-US" sz="2000" dirty="0">
              <a:latin typeface="Arial Rounded MT Bold" panose="020F0704030504030204" pitchFamily="34" charset="0"/>
            </a:endParaRPr>
          </a:p>
          <a:p>
            <a:pPr marL="457200" indent="-457200">
              <a:buFont typeface="Wingdings" panose="05000000000000000000" pitchFamily="2" charset="2"/>
              <a:buChar char="ü"/>
            </a:pPr>
            <a:r>
              <a:rPr lang="en-US" sz="2000" dirty="0">
                <a:latin typeface="Arial Rounded MT Bold" panose="020F0704030504030204" pitchFamily="34" charset="0"/>
              </a:rPr>
              <a:t>Science: Biology H or Chemistry </a:t>
            </a:r>
            <a:r>
              <a:rPr lang="en-US" sz="2000" dirty="0" smtClean="0">
                <a:latin typeface="Arial Rounded MT Bold" panose="020F0704030504030204" pitchFamily="34" charset="0"/>
              </a:rPr>
              <a:t>H </a:t>
            </a:r>
            <a:r>
              <a:rPr lang="en-US" sz="2000" i="1" dirty="0" smtClean="0">
                <a:latin typeface="Arial Rounded MT Bold" panose="020F0704030504030204" pitchFamily="34" charset="0"/>
              </a:rPr>
              <a:t>(pre-req)</a:t>
            </a:r>
            <a:endParaRPr lang="en-US" sz="2000" i="1" dirty="0">
              <a:latin typeface="Arial Rounded MT Bold" panose="020F0704030504030204" pitchFamily="34" charset="0"/>
            </a:endParaRPr>
          </a:p>
          <a:p>
            <a:endParaRPr lang="en-US" sz="2000" dirty="0">
              <a:latin typeface="Arial Rounded MT Bold" panose="020F0704030504030204" pitchFamily="34" charset="0"/>
            </a:endParaRPr>
          </a:p>
          <a:p>
            <a:pPr marL="457200" indent="-457200">
              <a:buFont typeface="Wingdings" panose="05000000000000000000" pitchFamily="2" charset="2"/>
              <a:buChar char="ü"/>
            </a:pPr>
            <a:r>
              <a:rPr lang="en-US" sz="2000" dirty="0">
                <a:latin typeface="Arial Rounded MT Bold" panose="020F0704030504030204" pitchFamily="34" charset="0"/>
              </a:rPr>
              <a:t>Elective #1: </a:t>
            </a:r>
            <a:r>
              <a:rPr lang="en-US" sz="2000" dirty="0" smtClean="0">
                <a:latin typeface="Arial Rounded MT Bold" panose="020F0704030504030204" pitchFamily="34" charset="0"/>
              </a:rPr>
              <a:t>You choose!</a:t>
            </a:r>
            <a:endParaRPr lang="en-US" sz="2000" dirty="0">
              <a:latin typeface="Arial Rounded MT Bold" panose="020F0704030504030204" pitchFamily="34" charset="0"/>
            </a:endParaRPr>
          </a:p>
          <a:p>
            <a:endParaRPr lang="en-US" sz="2000" dirty="0">
              <a:latin typeface="Arial Rounded MT Bold" panose="020F0704030504030204" pitchFamily="34" charset="0"/>
            </a:endParaRPr>
          </a:p>
          <a:p>
            <a:pPr marL="457200" indent="-457200">
              <a:buFont typeface="Wingdings" panose="05000000000000000000" pitchFamily="2" charset="2"/>
              <a:buChar char="ü"/>
            </a:pPr>
            <a:r>
              <a:rPr lang="en-US" sz="2000" dirty="0">
                <a:latin typeface="Arial Rounded MT Bold" panose="020F0704030504030204" pitchFamily="34" charset="0"/>
              </a:rPr>
              <a:t>Elective #2: You choose!</a:t>
            </a:r>
          </a:p>
          <a:p>
            <a:endParaRPr lang="en-US" sz="2000" dirty="0">
              <a:latin typeface="Arial Rounded MT Bold" panose="020F0704030504030204" pitchFamily="34" charset="0"/>
            </a:endParaRPr>
          </a:p>
          <a:p>
            <a:pPr marL="457200" indent="-457200">
              <a:buFont typeface="Wingdings" panose="05000000000000000000" pitchFamily="2" charset="2"/>
              <a:buChar char="ü"/>
            </a:pPr>
            <a:r>
              <a:rPr lang="en-US" sz="2000" dirty="0">
                <a:latin typeface="Arial Rounded MT Bold" panose="020F0704030504030204" pitchFamily="34" charset="0"/>
              </a:rPr>
              <a:t>Elective #3: You choose!</a:t>
            </a:r>
          </a:p>
          <a:p>
            <a:pPr algn="ctr"/>
            <a:endParaRPr lang="en-US" sz="2000" dirty="0">
              <a:latin typeface="Arial Rounded MT Bold" panose="020F0704030504030204" pitchFamily="34" charset="0"/>
            </a:endParaRPr>
          </a:p>
          <a:p>
            <a:pPr marL="457200" indent="-457200">
              <a:buFont typeface="Wingdings" panose="05000000000000000000" pitchFamily="2" charset="2"/>
              <a:buChar char="ü"/>
            </a:pPr>
            <a:r>
              <a:rPr lang="en-US" sz="2000" dirty="0">
                <a:latin typeface="Arial Rounded MT Bold" panose="020F0704030504030204" pitchFamily="34" charset="0"/>
              </a:rPr>
              <a:t>Personalization Period/Study Hall</a:t>
            </a:r>
          </a:p>
        </p:txBody>
      </p:sp>
    </p:spTree>
    <p:extLst>
      <p:ext uri="{BB962C8B-B14F-4D97-AF65-F5344CB8AC3E}">
        <p14:creationId xmlns:p14="http://schemas.microsoft.com/office/powerpoint/2010/main" val="424917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a:bodyPr>
          <a:lstStyle/>
          <a:p>
            <a:r>
              <a:rPr lang="en-US" sz="4000" dirty="0" smtClean="0"/>
              <a:t>Please look over our Cambridge PowerPoint for additional information</a:t>
            </a:r>
            <a:endParaRPr lang="en-US" sz="4000" dirty="0"/>
          </a:p>
        </p:txBody>
      </p:sp>
      <p:sp>
        <p:nvSpPr>
          <p:cNvPr id="5" name="Slide Number Placeholder 4"/>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379211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49" y="215094"/>
            <a:ext cx="11403874" cy="6489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6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24" y="250952"/>
            <a:ext cx="9613861" cy="1080938"/>
          </a:xfrm>
        </p:spPr>
        <p:txBody>
          <a:bodyPr/>
          <a:lstStyle/>
          <a:p>
            <a:endParaRPr lang="en-US" dirty="0"/>
          </a:p>
        </p:txBody>
      </p:sp>
      <p:sp>
        <p:nvSpPr>
          <p:cNvPr id="9" name="Slide Number Placeholder 8"/>
          <p:cNvSpPr>
            <a:spLocks noGrp="1"/>
          </p:cNvSpPr>
          <p:nvPr>
            <p:ph type="sldNum" sz="quarter" idx="12"/>
          </p:nvPr>
        </p:nvSpPr>
        <p:spPr>
          <a:xfrm>
            <a:off x="11778766" y="1050080"/>
            <a:ext cx="1154151" cy="1090789"/>
          </a:xfrm>
        </p:spPr>
        <p:txBody>
          <a:bodyPr/>
          <a:lstStyle/>
          <a:p>
            <a:fld id="{6D22F896-40B5-4ADD-8801-0D06FADFA095}" type="slidenum">
              <a:rPr lang="en-US" smtClean="0"/>
              <a:t>4</a:t>
            </a:fld>
            <a:endParaRPr lang="en-US" dirty="0"/>
          </a:p>
        </p:txBody>
      </p:sp>
      <p:sp>
        <p:nvSpPr>
          <p:cNvPr id="5" name="Flowchart: Alternate Process 4"/>
          <p:cNvSpPr/>
          <p:nvPr/>
        </p:nvSpPr>
        <p:spPr>
          <a:xfrm>
            <a:off x="185350" y="667265"/>
            <a:ext cx="3632887" cy="603009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Advanced Placement</a:t>
            </a:r>
          </a:p>
          <a:p>
            <a:pPr algn="ctr"/>
            <a:endParaRPr lang="en-US" sz="3600" dirty="0" smtClean="0"/>
          </a:p>
          <a:p>
            <a:pPr marL="285750" indent="-285750" algn="ctr">
              <a:buFont typeface="Wingdings" panose="05000000000000000000" pitchFamily="2" charset="2"/>
              <a:buChar char="Ø"/>
            </a:pPr>
            <a:r>
              <a:rPr lang="en-US" sz="2000" dirty="0" smtClean="0"/>
              <a:t>Endorsed by College Board </a:t>
            </a:r>
          </a:p>
          <a:p>
            <a:pPr marL="285750" indent="-285750" algn="ctr">
              <a:buFont typeface="Wingdings" panose="05000000000000000000" pitchFamily="2" charset="2"/>
              <a:buChar char="Ø"/>
            </a:pPr>
            <a:r>
              <a:rPr lang="en-US" sz="2000" dirty="0" smtClean="0"/>
              <a:t>Well Established in USA</a:t>
            </a:r>
          </a:p>
          <a:p>
            <a:pPr marL="285750" indent="-285750" algn="ctr">
              <a:buFont typeface="Wingdings" panose="05000000000000000000" pitchFamily="2" charset="2"/>
              <a:buChar char="Ø"/>
            </a:pPr>
            <a:r>
              <a:rPr lang="en-US" sz="2000" dirty="0" smtClean="0"/>
              <a:t>Exams: multiple choice and free response</a:t>
            </a:r>
          </a:p>
          <a:p>
            <a:pPr marL="285750" indent="-285750" algn="ctr">
              <a:buFont typeface="Wingdings" panose="05000000000000000000" pitchFamily="2" charset="2"/>
              <a:buChar char="Ø"/>
            </a:pPr>
            <a:r>
              <a:rPr lang="en-US" sz="2000" dirty="0" smtClean="0"/>
              <a:t>Exams administered within the school year</a:t>
            </a:r>
          </a:p>
          <a:p>
            <a:pPr marL="285750" indent="-285750" algn="ctr">
              <a:buFont typeface="Wingdings" panose="05000000000000000000" pitchFamily="2" charset="2"/>
              <a:buChar char="Ø"/>
            </a:pPr>
            <a:r>
              <a:rPr lang="en-US" sz="2000" dirty="0" smtClean="0"/>
              <a:t>Capstone Diploma</a:t>
            </a:r>
            <a:endParaRPr lang="en-US" sz="2000" dirty="0"/>
          </a:p>
        </p:txBody>
      </p:sp>
      <p:sp>
        <p:nvSpPr>
          <p:cNvPr id="7" name="Flowchart: Alternate Process 6"/>
          <p:cNvSpPr/>
          <p:nvPr/>
        </p:nvSpPr>
        <p:spPr>
          <a:xfrm>
            <a:off x="8241957" y="667265"/>
            <a:ext cx="3825445" cy="60292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AICE Cambridge</a:t>
            </a:r>
          </a:p>
          <a:p>
            <a:pPr algn="ctr"/>
            <a:endParaRPr lang="en-US" sz="3200" dirty="0" smtClean="0"/>
          </a:p>
          <a:p>
            <a:pPr marL="285750" indent="-285750" algn="ctr">
              <a:buFont typeface="Wingdings" panose="05000000000000000000" pitchFamily="2" charset="2"/>
              <a:buChar char="Ø"/>
            </a:pPr>
            <a:r>
              <a:rPr lang="en-US" dirty="0" smtClean="0"/>
              <a:t>Offered by University of Cambridge</a:t>
            </a:r>
          </a:p>
          <a:p>
            <a:pPr marL="285750" indent="-285750" algn="ctr">
              <a:buFont typeface="Wingdings" panose="05000000000000000000" pitchFamily="2" charset="2"/>
              <a:buChar char="Ø"/>
            </a:pPr>
            <a:r>
              <a:rPr lang="en-US" dirty="0" smtClean="0"/>
              <a:t>Cambridge Diploma Option</a:t>
            </a:r>
          </a:p>
          <a:p>
            <a:pPr marL="285750" indent="-285750" algn="ctr">
              <a:buFont typeface="Wingdings" panose="05000000000000000000" pitchFamily="2" charset="2"/>
              <a:buChar char="Ø"/>
            </a:pPr>
            <a:r>
              <a:rPr lang="en-US" dirty="0" smtClean="0"/>
              <a:t>Florida Academic Scholars Award (Bright Futures Scholarship) without SAT/ACT scores</a:t>
            </a:r>
          </a:p>
          <a:p>
            <a:pPr marL="285750" indent="-285750" algn="ctr">
              <a:buFont typeface="Wingdings" panose="05000000000000000000" pitchFamily="2" charset="2"/>
              <a:buChar char="Ø"/>
            </a:pPr>
            <a:r>
              <a:rPr lang="en-US" dirty="0" smtClean="0"/>
              <a:t>Exams may be outside of school year</a:t>
            </a:r>
          </a:p>
          <a:p>
            <a:pPr marL="285750" indent="-285750" algn="ctr">
              <a:buFont typeface="Wingdings" panose="05000000000000000000" pitchFamily="2" charset="2"/>
              <a:buChar char="Ø"/>
            </a:pPr>
            <a:r>
              <a:rPr lang="en-US" dirty="0" smtClean="0"/>
              <a:t>No make up exams</a:t>
            </a:r>
            <a:endParaRPr lang="en-US" dirty="0"/>
          </a:p>
        </p:txBody>
      </p:sp>
      <p:sp>
        <p:nvSpPr>
          <p:cNvPr id="6" name="Curved Down Ribbon 5"/>
          <p:cNvSpPr/>
          <p:nvPr/>
        </p:nvSpPr>
        <p:spPr>
          <a:xfrm>
            <a:off x="3422823" y="667265"/>
            <a:ext cx="5281824" cy="6103376"/>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dirty="0" smtClean="0"/>
              <a:t>Both advanced and rigorous</a:t>
            </a:r>
          </a:p>
          <a:p>
            <a:pPr marL="285750" indent="-285750" algn="ctr">
              <a:buFont typeface="Wingdings" panose="05000000000000000000" pitchFamily="2" charset="2"/>
              <a:buChar char="ü"/>
            </a:pPr>
            <a:r>
              <a:rPr lang="en-US" dirty="0"/>
              <a:t>Depth and breadth of subject </a:t>
            </a:r>
            <a:r>
              <a:rPr lang="en-US" dirty="0" smtClean="0"/>
              <a:t>matter</a:t>
            </a:r>
          </a:p>
          <a:p>
            <a:pPr marL="285750" indent="-285750" algn="ctr">
              <a:buFont typeface="Wingdings" panose="05000000000000000000" pitchFamily="2" charset="2"/>
              <a:buChar char="ü"/>
            </a:pPr>
            <a:r>
              <a:rPr lang="en-US" dirty="0" smtClean="0"/>
              <a:t>Two quality points weighted GPA</a:t>
            </a:r>
          </a:p>
          <a:p>
            <a:pPr marL="285750" indent="-285750" algn="ctr">
              <a:buFont typeface="Wingdings" panose="05000000000000000000" pitchFamily="2" charset="2"/>
              <a:buChar char="ü"/>
            </a:pPr>
            <a:r>
              <a:rPr lang="en-US" dirty="0" smtClean="0"/>
              <a:t>Possible credit by exam – equally accepted by Florida Schools</a:t>
            </a:r>
          </a:p>
          <a:p>
            <a:pPr marL="285750" indent="-285750" algn="ctr">
              <a:buFont typeface="Wingdings" panose="05000000000000000000" pitchFamily="2" charset="2"/>
              <a:buChar char="ü"/>
            </a:pPr>
            <a:r>
              <a:rPr lang="en-US" dirty="0" smtClean="0"/>
              <a:t>Must take exams to earn quality points towards weighted GPA</a:t>
            </a:r>
            <a:endParaRPr lang="en-US" dirty="0"/>
          </a:p>
        </p:txBody>
      </p:sp>
      <p:pic>
        <p:nvPicPr>
          <p:cNvPr id="10" name="Picture 2" descr="AP logo source: https://apstudent.collegeboard.org/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953" y="630194"/>
            <a:ext cx="1248034" cy="12480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6863" y="824041"/>
            <a:ext cx="2931955" cy="89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836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One Should I take?</a:t>
            </a:r>
            <a:endParaRPr lang="en-US" dirty="0"/>
          </a:p>
        </p:txBody>
      </p:sp>
      <p:sp>
        <p:nvSpPr>
          <p:cNvPr id="3" name="Content Placeholder 2"/>
          <p:cNvSpPr>
            <a:spLocks noGrp="1"/>
          </p:cNvSpPr>
          <p:nvPr>
            <p:ph idx="1"/>
          </p:nvPr>
        </p:nvSpPr>
        <p:spPr>
          <a:xfrm>
            <a:off x="123569" y="1989438"/>
            <a:ext cx="6005382" cy="4679864"/>
          </a:xfrm>
        </p:spPr>
        <p:txBody>
          <a:bodyPr>
            <a:normAutofit/>
          </a:bodyPr>
          <a:lstStyle/>
          <a:p>
            <a:r>
              <a:rPr lang="en-US" dirty="0" smtClean="0"/>
              <a:t>It depends… What Are your interests and strengths?</a:t>
            </a:r>
          </a:p>
          <a:p>
            <a:r>
              <a:rPr lang="en-US" dirty="0" smtClean="0"/>
              <a:t>We offer many rigorous courses at Cooper City High School, both AP and AICE Cambridge – you have a choice</a:t>
            </a:r>
          </a:p>
          <a:p>
            <a:r>
              <a:rPr lang="en-US" dirty="0" smtClean="0"/>
              <a:t>AP Courses- Academic Only</a:t>
            </a:r>
          </a:p>
          <a:p>
            <a:r>
              <a:rPr lang="en-US" dirty="0" smtClean="0"/>
              <a:t>AICE Cambridge – Academic and Electives</a:t>
            </a:r>
          </a:p>
          <a:p>
            <a:r>
              <a:rPr lang="en-US" dirty="0" smtClean="0"/>
              <a:t>Students may take both AP and AICE Cambridge classes simultaneously</a:t>
            </a:r>
            <a:endParaRPr lang="en-US" dirty="0"/>
          </a:p>
          <a:p>
            <a:r>
              <a:rPr lang="en-US" dirty="0" smtClean="0"/>
              <a:t>Please check on the acceptance of AP/AICE courses at College level-</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966" y="1977081"/>
            <a:ext cx="5730395" cy="469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215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20" y="120545"/>
            <a:ext cx="5486528" cy="6626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010" y="120545"/>
            <a:ext cx="5827219" cy="6626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0331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a:xfrm>
            <a:off x="578400" y="573157"/>
            <a:ext cx="10142610" cy="779462"/>
          </a:xfrm>
        </p:spPr>
        <p:txBody>
          <a:bodyPr>
            <a:normAutofit fontScale="90000"/>
          </a:bodyPr>
          <a:lstStyle/>
          <a:p>
            <a:r>
              <a:rPr lang="en-US" sz="3200" dirty="0" smtClean="0"/>
              <a:t>Advanced Placement Course </a:t>
            </a:r>
            <a:r>
              <a:rPr lang="en-US" sz="3200" dirty="0"/>
              <a:t>Offerings</a:t>
            </a:r>
            <a:br>
              <a:rPr lang="en-US" sz="3200" dirty="0"/>
            </a:br>
            <a:r>
              <a:rPr lang="en-US" sz="3200" dirty="0"/>
              <a:t>Cooper City High School  2020-2021</a:t>
            </a:r>
            <a:endParaRPr lang="en-US" altLang="en-US" sz="3200" dirty="0">
              <a:latin typeface="Franklin Gothic Heavy" panose="020B0903020102020204" pitchFamily="34" charset="0"/>
              <a:ea typeface="MS PGothic"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8842287"/>
              </p:ext>
            </p:extLst>
          </p:nvPr>
        </p:nvGraphicFramePr>
        <p:xfrm>
          <a:off x="583094" y="1446415"/>
          <a:ext cx="10733829" cy="5325451"/>
        </p:xfrm>
        <a:graphic>
          <a:graphicData uri="http://schemas.openxmlformats.org/drawingml/2006/table">
            <a:tbl>
              <a:tblPr firstRow="1" bandRow="1">
                <a:tableStyleId>{3C2FFA5D-87B4-456A-9821-1D502468CF0F}</a:tableStyleId>
              </a:tblPr>
              <a:tblGrid>
                <a:gridCol w="3733505">
                  <a:extLst>
                    <a:ext uri="{9D8B030D-6E8A-4147-A177-3AD203B41FA5}">
                      <a16:colId xmlns:a16="http://schemas.microsoft.com/office/drawing/2014/main" xmlns="" val="20000"/>
                    </a:ext>
                  </a:extLst>
                </a:gridCol>
                <a:gridCol w="7000324">
                  <a:extLst>
                    <a:ext uri="{9D8B030D-6E8A-4147-A177-3AD203B41FA5}">
                      <a16:colId xmlns:a16="http://schemas.microsoft.com/office/drawing/2014/main" xmlns="" val="20001"/>
                    </a:ext>
                  </a:extLst>
                </a:gridCol>
              </a:tblGrid>
              <a:tr h="364062">
                <a:tc>
                  <a:txBody>
                    <a:bodyPr/>
                    <a:lstStyle/>
                    <a:p>
                      <a:r>
                        <a:rPr lang="en-US" sz="1800" dirty="0"/>
                        <a:t>Groups</a:t>
                      </a:r>
                      <a:endParaRPr lang="en-US" sz="1800" dirty="0">
                        <a:solidFill>
                          <a:srgbClr val="000000"/>
                        </a:solidFill>
                      </a:endParaRPr>
                    </a:p>
                  </a:txBody>
                  <a:tcPr marT="45724" marB="45724"/>
                </a:tc>
                <a:tc>
                  <a:txBody>
                    <a:bodyPr/>
                    <a:lstStyle/>
                    <a:p>
                      <a:r>
                        <a:rPr lang="en-US" sz="1800" dirty="0"/>
                        <a:t>Course</a:t>
                      </a:r>
                      <a:r>
                        <a:rPr lang="en-US" sz="1800" baseline="0" dirty="0"/>
                        <a:t>s</a:t>
                      </a:r>
                      <a:endParaRPr lang="en-US" sz="1800" dirty="0">
                        <a:solidFill>
                          <a:srgbClr val="000000"/>
                        </a:solidFill>
                      </a:endParaRPr>
                    </a:p>
                  </a:txBody>
                  <a:tcPr marT="45724" marB="45724"/>
                </a:tc>
                <a:extLst>
                  <a:ext uri="{0D108BD9-81ED-4DB2-BD59-A6C34878D82A}">
                    <a16:rowId xmlns:a16="http://schemas.microsoft.com/office/drawing/2014/main" xmlns="" val="10000"/>
                  </a:ext>
                </a:extLst>
              </a:tr>
              <a:tr h="14931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1.  Mathematics and Science</a:t>
                      </a:r>
                    </a:p>
                    <a:p>
                      <a:pPr marL="0" indent="0">
                        <a:buNone/>
                      </a:pPr>
                      <a:endParaRPr lang="en-US" sz="2000" dirty="0">
                        <a:solidFill>
                          <a:srgbClr val="000000"/>
                        </a:solidFill>
                      </a:endParaRPr>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accent3">
                              <a:lumMod val="75000"/>
                            </a:schemeClr>
                          </a:solidFill>
                          <a:effectLst/>
                          <a:latin typeface="+mn-lt"/>
                          <a:cs typeface="Times New Roman" pitchFamily="18" charset="0"/>
                        </a:rPr>
                        <a:t>AP Biology </a:t>
                      </a:r>
                      <a:r>
                        <a:rPr lang="en-US" sz="2000" b="0" dirty="0" smtClean="0">
                          <a:solidFill>
                            <a:schemeClr val="accent3">
                              <a:lumMod val="75000"/>
                            </a:schemeClr>
                          </a:solidFill>
                          <a:effectLst/>
                          <a:latin typeface="+mn-lt"/>
                          <a:cs typeface="Times New Roman" pitchFamily="18" charset="0"/>
                        </a:rPr>
                        <a:t>                       AP Statistics</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accent3">
                              <a:lumMod val="75000"/>
                            </a:schemeClr>
                          </a:solidFill>
                          <a:effectLst/>
                          <a:latin typeface="+mn-lt"/>
                          <a:cs typeface="Times New Roman" pitchFamily="18" charset="0"/>
                        </a:rPr>
                        <a:t>AP Chemistry                    AP</a:t>
                      </a:r>
                      <a:r>
                        <a:rPr lang="en-US" sz="2000" b="0" baseline="0" dirty="0" smtClean="0">
                          <a:solidFill>
                            <a:schemeClr val="accent3">
                              <a:lumMod val="75000"/>
                            </a:schemeClr>
                          </a:solidFill>
                          <a:effectLst/>
                          <a:latin typeface="+mn-lt"/>
                          <a:cs typeface="Times New Roman" pitchFamily="18" charset="0"/>
                        </a:rPr>
                        <a:t> Computer Principles</a:t>
                      </a:r>
                      <a:endParaRPr lang="en-US" sz="2000" b="0" dirty="0" smtClean="0">
                        <a:solidFill>
                          <a:schemeClr val="accent3">
                            <a:lumMod val="75000"/>
                          </a:schemeClr>
                        </a:solidFill>
                        <a:effectLst/>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accent3">
                              <a:lumMod val="75000"/>
                            </a:schemeClr>
                          </a:solidFill>
                          <a:effectLst/>
                          <a:latin typeface="+mn-lt"/>
                          <a:cs typeface="Times New Roman" pitchFamily="18" charset="0"/>
                        </a:rPr>
                        <a:t>AP Physics</a:t>
                      </a:r>
                      <a:r>
                        <a:rPr lang="en-US" sz="2000" b="0" baseline="0" dirty="0" smtClean="0">
                          <a:solidFill>
                            <a:schemeClr val="accent3">
                              <a:lumMod val="75000"/>
                            </a:schemeClr>
                          </a:solidFill>
                          <a:effectLst/>
                          <a:latin typeface="+mn-lt"/>
                          <a:cs typeface="Times New Roman" pitchFamily="18" charset="0"/>
                        </a:rPr>
                        <a:t> I</a:t>
                      </a:r>
                      <a:r>
                        <a:rPr lang="en-US" sz="2000" b="0" dirty="0" smtClean="0">
                          <a:solidFill>
                            <a:schemeClr val="accent3">
                              <a:lumMod val="75000"/>
                            </a:schemeClr>
                          </a:solidFill>
                          <a:effectLst/>
                          <a:latin typeface="+mn-lt"/>
                          <a:cs typeface="Times New Roman" pitchFamily="18" charset="0"/>
                        </a:rPr>
                        <a:t>                       AP </a:t>
                      </a:r>
                      <a:r>
                        <a:rPr lang="en-US" sz="2000" b="0" dirty="0">
                          <a:solidFill>
                            <a:schemeClr val="accent3">
                              <a:lumMod val="75000"/>
                            </a:schemeClr>
                          </a:solidFill>
                          <a:effectLst/>
                          <a:latin typeface="+mn-lt"/>
                          <a:cs typeface="Times New Roman" pitchFamily="18" charset="0"/>
                        </a:rPr>
                        <a:t>Computer </a:t>
                      </a:r>
                      <a:r>
                        <a:rPr lang="en-US" sz="2000" b="0" dirty="0" smtClean="0">
                          <a:solidFill>
                            <a:schemeClr val="accent3">
                              <a:lumMod val="75000"/>
                            </a:schemeClr>
                          </a:solidFill>
                          <a:effectLst/>
                          <a:latin typeface="+mn-lt"/>
                          <a:cs typeface="Times New Roman" pitchFamily="18" charset="0"/>
                        </a:rPr>
                        <a:t>Science A</a:t>
                      </a:r>
                      <a:endParaRPr lang="en-US" sz="2000" b="0" dirty="0">
                        <a:solidFill>
                          <a:schemeClr val="accent3">
                            <a:lumMod val="75000"/>
                          </a:schemeClr>
                        </a:solidFill>
                        <a:effectLst/>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accent3">
                              <a:lumMod val="75000"/>
                            </a:schemeClr>
                          </a:solidFill>
                          <a:effectLst/>
                          <a:latin typeface="+mn-lt"/>
                          <a:cs typeface="Times New Roman" pitchFamily="18" charset="0"/>
                        </a:rPr>
                        <a:t>AP Calculus AB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accent3">
                              <a:lumMod val="75000"/>
                            </a:schemeClr>
                          </a:solidFill>
                          <a:effectLst/>
                          <a:latin typeface="+mn-lt"/>
                          <a:cs typeface="Times New Roman" pitchFamily="18" charset="0"/>
                        </a:rPr>
                        <a:t>AP Calculus </a:t>
                      </a:r>
                      <a:r>
                        <a:rPr lang="en-US" sz="2000" b="0" dirty="0" smtClean="0">
                          <a:solidFill>
                            <a:schemeClr val="accent3">
                              <a:lumMod val="75000"/>
                            </a:schemeClr>
                          </a:solidFill>
                          <a:effectLst/>
                          <a:latin typeface="+mn-lt"/>
                          <a:cs typeface="Times New Roman" pitchFamily="18" charset="0"/>
                        </a:rPr>
                        <a:t>BC</a:t>
                      </a:r>
                      <a:endParaRPr lang="en-US" sz="2000" b="0" dirty="0">
                        <a:solidFill>
                          <a:schemeClr val="accent3">
                            <a:lumMod val="75000"/>
                          </a:schemeClr>
                        </a:solidFill>
                        <a:effectLst/>
                        <a:latin typeface="+mn-lt"/>
                        <a:cs typeface="Times New Roman" pitchFamily="18" charset="0"/>
                      </a:endParaRPr>
                    </a:p>
                  </a:txBody>
                  <a:tcPr marT="45724" marB="45724"/>
                </a:tc>
                <a:extLst>
                  <a:ext uri="{0D108BD9-81ED-4DB2-BD59-A6C34878D82A}">
                    <a16:rowId xmlns:a16="http://schemas.microsoft.com/office/drawing/2014/main" xmlns="" val="10001"/>
                  </a:ext>
                </a:extLst>
              </a:tr>
              <a:tr h="1211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2.  Languages</a:t>
                      </a:r>
                    </a:p>
                    <a:p>
                      <a:endParaRPr lang="en-US" sz="2000" dirty="0">
                        <a:solidFill>
                          <a:srgbClr val="000000"/>
                        </a:solidFill>
                      </a:endParaRPr>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3">
                              <a:lumMod val="75000"/>
                            </a:schemeClr>
                          </a:solidFill>
                        </a:rPr>
                        <a:t>AP English</a:t>
                      </a:r>
                      <a:r>
                        <a:rPr lang="en-US" sz="2000" baseline="0" dirty="0">
                          <a:solidFill>
                            <a:schemeClr val="accent3">
                              <a:lumMod val="75000"/>
                            </a:schemeClr>
                          </a:solidFill>
                        </a:rPr>
                        <a:t> Language and Composition</a:t>
                      </a:r>
                      <a:endParaRPr lang="en-US" sz="2000" dirty="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accent3">
                              <a:lumMod val="75000"/>
                            </a:schemeClr>
                          </a:solidFill>
                          <a:effectLst/>
                          <a:latin typeface="+mn-lt"/>
                          <a:cs typeface="Times New Roman" pitchFamily="18" charset="0"/>
                        </a:rPr>
                        <a:t>AP English Literature and Composition</a:t>
                      </a:r>
                      <a:endParaRPr lang="en-US" sz="2000" dirty="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3">
                              <a:lumMod val="75000"/>
                            </a:schemeClr>
                          </a:solidFill>
                        </a:rPr>
                        <a:t>AP Spanish Language and </a:t>
                      </a:r>
                      <a:r>
                        <a:rPr lang="en-US" sz="2000" dirty="0" smtClean="0">
                          <a:solidFill>
                            <a:schemeClr val="accent3">
                              <a:lumMod val="75000"/>
                            </a:schemeClr>
                          </a:solidFill>
                        </a:rPr>
                        <a:t>Culture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accent3">
                              <a:lumMod val="75000"/>
                            </a:schemeClr>
                          </a:solidFill>
                        </a:rPr>
                        <a:t>AP Spanish Literature</a:t>
                      </a:r>
                      <a:endParaRPr lang="en-US" sz="2000" dirty="0">
                        <a:solidFill>
                          <a:schemeClr val="accent3">
                            <a:lumMod val="75000"/>
                          </a:schemeClr>
                        </a:solidFill>
                      </a:endParaRPr>
                    </a:p>
                  </a:txBody>
                  <a:tcPr marT="45724" marB="45724"/>
                </a:tc>
                <a:extLst>
                  <a:ext uri="{0D108BD9-81ED-4DB2-BD59-A6C34878D82A}">
                    <a16:rowId xmlns:a16="http://schemas.microsoft.com/office/drawing/2014/main" xmlns="" val="10002"/>
                  </a:ext>
                </a:extLst>
              </a:tr>
              <a:tr h="1036315">
                <a:tc>
                  <a:txBody>
                    <a:bodyPr/>
                    <a:lstStyle/>
                    <a:p>
                      <a:pPr marL="457200" marR="0" indent="-457200" algn="l" defTabSz="914400" rtl="0" eaLnBrk="1" fontAlgn="auto" latinLnBrk="0" hangingPunct="1">
                        <a:lnSpc>
                          <a:spcPct val="100000"/>
                        </a:lnSpc>
                        <a:spcBef>
                          <a:spcPts val="0"/>
                        </a:spcBef>
                        <a:spcAft>
                          <a:spcPts val="0"/>
                        </a:spcAft>
                        <a:buClrTx/>
                        <a:buSzTx/>
                        <a:buFontTx/>
                        <a:buAutoNum type="arabicPeriod" startAt="3"/>
                        <a:tabLst/>
                        <a:defRPr/>
                      </a:pPr>
                      <a:r>
                        <a:rPr lang="en-US" sz="2000" dirty="0"/>
                        <a:t>Arts</a:t>
                      </a:r>
                      <a:r>
                        <a:rPr lang="en-US" sz="2000" baseline="0" dirty="0"/>
                        <a:t> and Humanities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accent3">
                              <a:lumMod val="75000"/>
                            </a:schemeClr>
                          </a:solidFill>
                          <a:effectLst/>
                          <a:latin typeface="+mn-lt"/>
                          <a:cs typeface="Times New Roman" pitchFamily="18" charset="0"/>
                        </a:rPr>
                        <a:t>AP Human Geography   </a:t>
                      </a:r>
                      <a:r>
                        <a:rPr lang="en-US" sz="2000" b="0" dirty="0" smtClean="0">
                          <a:solidFill>
                            <a:schemeClr val="accent3">
                              <a:lumMod val="75000"/>
                            </a:schemeClr>
                          </a:solidFill>
                          <a:effectLst/>
                          <a:latin typeface="+mn-lt"/>
                          <a:cs typeface="Times New Roman" pitchFamily="18" charset="0"/>
                        </a:rPr>
                        <a:t>     AP US History</a:t>
                      </a:r>
                      <a:endParaRPr lang="en-US" sz="2000" b="0" baseline="0" dirty="0" smtClean="0">
                        <a:solidFill>
                          <a:schemeClr val="accent3">
                            <a:lumMod val="75000"/>
                          </a:schemeClr>
                        </a:solidFill>
                        <a:effectLst/>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accent3">
                              <a:lumMod val="75000"/>
                            </a:schemeClr>
                          </a:solidFill>
                          <a:effectLst/>
                          <a:latin typeface="+mn-lt"/>
                          <a:cs typeface="Times New Roman" pitchFamily="18" charset="0"/>
                        </a:rPr>
                        <a:t>AP World History               </a:t>
                      </a:r>
                      <a:r>
                        <a:rPr lang="en-US" sz="2000" b="0" dirty="0" smtClean="0">
                          <a:solidFill>
                            <a:schemeClr val="accent3">
                              <a:lumMod val="75000"/>
                            </a:schemeClr>
                          </a:solidFill>
                          <a:effectLst/>
                          <a:latin typeface="+mn-lt"/>
                          <a:cs typeface="Times New Roman" pitchFamily="18" charset="0"/>
                        </a:rPr>
                        <a:t>AP Psychology</a:t>
                      </a:r>
                      <a:r>
                        <a:rPr lang="en-US" sz="2000" b="0" baseline="0" dirty="0" smtClean="0">
                          <a:solidFill>
                            <a:schemeClr val="accent3">
                              <a:lumMod val="75000"/>
                            </a:schemeClr>
                          </a:solidFill>
                          <a:effectLst/>
                          <a:latin typeface="+mn-lt"/>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accent3">
                              <a:lumMod val="75000"/>
                            </a:schemeClr>
                          </a:solidFill>
                          <a:effectLst/>
                          <a:latin typeface="+mn-lt"/>
                          <a:cs typeface="Times New Roman" pitchFamily="18" charset="0"/>
                        </a:rPr>
                        <a:t>AP </a:t>
                      </a:r>
                      <a:r>
                        <a:rPr lang="en-US" sz="2000" b="0" dirty="0">
                          <a:solidFill>
                            <a:schemeClr val="accent3">
                              <a:lumMod val="75000"/>
                            </a:schemeClr>
                          </a:solidFill>
                          <a:effectLst/>
                          <a:latin typeface="+mn-lt"/>
                          <a:cs typeface="Times New Roman" pitchFamily="18" charset="0"/>
                        </a:rPr>
                        <a:t>US </a:t>
                      </a:r>
                      <a:r>
                        <a:rPr lang="en-US" sz="2000" b="0" dirty="0" smtClean="0">
                          <a:solidFill>
                            <a:schemeClr val="accent3">
                              <a:lumMod val="75000"/>
                            </a:schemeClr>
                          </a:solidFill>
                          <a:effectLst/>
                          <a:latin typeface="+mn-lt"/>
                          <a:cs typeface="Times New Roman" pitchFamily="18" charset="0"/>
                        </a:rPr>
                        <a:t>Government            AP Studio Art: Drawing,</a:t>
                      </a:r>
                      <a:r>
                        <a:rPr lang="en-US" sz="2000" b="0" baseline="0" dirty="0" smtClean="0">
                          <a:solidFill>
                            <a:schemeClr val="accent3">
                              <a:lumMod val="75000"/>
                            </a:schemeClr>
                          </a:solidFill>
                          <a:effectLst/>
                          <a:latin typeface="+mn-lt"/>
                          <a:cs typeface="Times New Roman" pitchFamily="18" charset="0"/>
                        </a:rPr>
                        <a:t> 2D</a:t>
                      </a:r>
                      <a:endParaRPr lang="en-US" sz="2000" b="0" baseline="0" dirty="0">
                        <a:solidFill>
                          <a:schemeClr val="accent3">
                            <a:lumMod val="75000"/>
                          </a:schemeClr>
                        </a:solidFill>
                        <a:effectLst/>
                        <a:latin typeface="+mn-lt"/>
                        <a:cs typeface="Times New Roman" pitchFamily="18" charset="0"/>
                      </a:endParaRPr>
                    </a:p>
                  </a:txBody>
                  <a:tcPr marT="45724" marB="45724"/>
                </a:tc>
                <a:extLst>
                  <a:ext uri="{0D108BD9-81ED-4DB2-BD59-A6C34878D82A}">
                    <a16:rowId xmlns:a16="http://schemas.microsoft.com/office/drawing/2014/main" xmlns="" val="10003"/>
                  </a:ext>
                </a:extLst>
              </a:tr>
              <a:tr h="9972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4. Interdisciplinary </a:t>
                      </a:r>
                      <a:endParaRPr lang="en-US" sz="2000" dirty="0" smtClean="0"/>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accent3">
                              <a:lumMod val="75000"/>
                            </a:schemeClr>
                          </a:solidFill>
                          <a:effectLst/>
                          <a:latin typeface="+mn-lt"/>
                          <a:cs typeface="Times New Roman" pitchFamily="18" charset="0"/>
                        </a:rPr>
                        <a:t>AP Capstone Seminar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0" baseline="0" dirty="0" smtClean="0">
                          <a:solidFill>
                            <a:schemeClr val="accent3">
                              <a:lumMod val="75000"/>
                            </a:schemeClr>
                          </a:solidFill>
                          <a:effectLst/>
                          <a:latin typeface="+mn-lt"/>
                          <a:cs typeface="Times New Roman" pitchFamily="18" charset="0"/>
                        </a:rPr>
                        <a:t>AP Capstone Research </a:t>
                      </a:r>
                      <a:endParaRPr lang="en-US" sz="1400" b="0" baseline="0" dirty="0" smtClean="0">
                        <a:solidFill>
                          <a:schemeClr val="accent3">
                            <a:lumMod val="75000"/>
                          </a:schemeClr>
                        </a:solidFill>
                        <a:effectLst/>
                        <a:latin typeface="+mn-lt"/>
                        <a:cs typeface="Times New Roman"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smtClean="0">
                          <a:solidFill>
                            <a:schemeClr val="accent3">
                              <a:lumMod val="75000"/>
                            </a:schemeClr>
                          </a:solidFill>
                          <a:effectLst/>
                          <a:latin typeface="+mn-lt"/>
                          <a:cs typeface="Times New Roman" pitchFamily="18" charset="0"/>
                        </a:rPr>
                        <a:t>Mastery and passing of AP Capstone Seminar Exam </a:t>
                      </a:r>
                    </a:p>
                  </a:txBody>
                  <a:tcPr marT="45724" marB="45724"/>
                </a:tc>
                <a:extLst>
                  <a:ext uri="{0D108BD9-81ED-4DB2-BD59-A6C34878D82A}">
                    <a16:rowId xmlns:a16="http://schemas.microsoft.com/office/drawing/2014/main" xmlns="" val="1027177665"/>
                  </a:ext>
                </a:extLst>
              </a:tr>
            </a:tbl>
          </a:graphicData>
        </a:graphic>
      </p:graphicFrame>
    </p:spTree>
    <p:extLst>
      <p:ext uri="{BB962C8B-B14F-4D97-AF65-F5344CB8AC3E}">
        <p14:creationId xmlns:p14="http://schemas.microsoft.com/office/powerpoint/2010/main" val="55416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356034" y="2921043"/>
            <a:ext cx="2734367" cy="2406331"/>
          </a:xfrm>
          <a:prstGeom prst="rect">
            <a:avLst/>
          </a:prstGeom>
          <a:noFill/>
          <a:ln>
            <a:noFill/>
          </a:ln>
        </p:spPr>
      </p:pic>
      <p:sp>
        <p:nvSpPr>
          <p:cNvPr id="7" name="Title 6">
            <a:extLst>
              <a:ext uri="{FF2B5EF4-FFF2-40B4-BE49-F238E27FC236}">
                <a16:creationId xmlns="" xmlns:a16="http://schemas.microsoft.com/office/drawing/2014/main" id="{FACE2A91-E9C8-41BF-8EC0-18D0D31C31B3}"/>
              </a:ext>
            </a:extLst>
          </p:cNvPr>
          <p:cNvSpPr>
            <a:spLocks noGrp="1"/>
          </p:cNvSpPr>
          <p:nvPr>
            <p:ph type="title"/>
          </p:nvPr>
        </p:nvSpPr>
        <p:spPr>
          <a:xfrm>
            <a:off x="360017" y="76201"/>
            <a:ext cx="9956800" cy="1600200"/>
          </a:xfrm>
        </p:spPr>
        <p:txBody>
          <a:bodyPr>
            <a:normAutofit/>
          </a:bodyPr>
          <a:lstStyle/>
          <a:p>
            <a:r>
              <a:rPr lang="en-US" sz="3200" dirty="0"/>
              <a:t/>
            </a:r>
            <a:br>
              <a:rPr lang="en-US" sz="3200" dirty="0"/>
            </a:br>
            <a:r>
              <a:rPr lang="en-US" sz="3200" dirty="0"/>
              <a:t>AICE Cambridge Course Offerings</a:t>
            </a:r>
            <a:br>
              <a:rPr lang="en-US" sz="3200" dirty="0"/>
            </a:br>
            <a:r>
              <a:rPr lang="en-US" sz="3200" dirty="0"/>
              <a:t>Cooper City High School  </a:t>
            </a:r>
            <a:r>
              <a:rPr lang="en-US" sz="3200" dirty="0" smtClean="0"/>
              <a:t>2020-2021</a:t>
            </a:r>
            <a:endParaRPr lang="en-US" sz="3200" dirty="0"/>
          </a:p>
        </p:txBody>
      </p:sp>
      <p:sp>
        <p:nvSpPr>
          <p:cNvPr id="8" name="Content Placeholder 7">
            <a:extLst>
              <a:ext uri="{FF2B5EF4-FFF2-40B4-BE49-F238E27FC236}">
                <a16:creationId xmlns="" xmlns:a16="http://schemas.microsoft.com/office/drawing/2014/main" id="{B12AF2D3-1ECD-4C16-8B91-AF37D0B2F475}"/>
              </a:ext>
            </a:extLst>
          </p:cNvPr>
          <p:cNvSpPr>
            <a:spLocks noGrp="1"/>
          </p:cNvSpPr>
          <p:nvPr>
            <p:ph idx="1"/>
          </p:nvPr>
        </p:nvSpPr>
        <p:spPr>
          <a:xfrm>
            <a:off x="106017" y="1885120"/>
            <a:ext cx="5221357" cy="5025888"/>
          </a:xfrm>
        </p:spPr>
        <p:txBody>
          <a:bodyPr>
            <a:normAutofit fontScale="92500"/>
          </a:bodyPr>
          <a:lstStyle/>
          <a:p>
            <a:pPr marL="0" indent="0">
              <a:buNone/>
            </a:pPr>
            <a:r>
              <a:rPr lang="en-US" b="1" u="sng" dirty="0"/>
              <a:t>Group 1: Mathematics and Science</a:t>
            </a:r>
          </a:p>
          <a:p>
            <a:r>
              <a:rPr lang="en-US" i="1" dirty="0"/>
              <a:t>AICE </a:t>
            </a:r>
            <a:r>
              <a:rPr lang="en-US" b="1" i="1" dirty="0"/>
              <a:t>Marine Science </a:t>
            </a:r>
            <a:r>
              <a:rPr lang="en-US" i="1" dirty="0" smtClean="0"/>
              <a:t>AS</a:t>
            </a:r>
          </a:p>
          <a:p>
            <a:r>
              <a:rPr lang="en-US" i="1" dirty="0" smtClean="0"/>
              <a:t>AICE </a:t>
            </a:r>
            <a:r>
              <a:rPr lang="en-US" b="1" i="1" dirty="0" smtClean="0"/>
              <a:t>Computer Science </a:t>
            </a:r>
            <a:r>
              <a:rPr lang="en-US" i="1" dirty="0" smtClean="0"/>
              <a:t>AS</a:t>
            </a:r>
          </a:p>
          <a:p>
            <a:r>
              <a:rPr lang="en-US" i="1" dirty="0" smtClean="0"/>
              <a:t>AICE </a:t>
            </a:r>
            <a:r>
              <a:rPr lang="en-US" b="1" i="1" dirty="0" smtClean="0"/>
              <a:t>Environmental Management </a:t>
            </a:r>
            <a:r>
              <a:rPr lang="en-US" i="1" dirty="0" smtClean="0"/>
              <a:t>AS</a:t>
            </a:r>
            <a:endParaRPr lang="en-US" i="1" dirty="0"/>
          </a:p>
          <a:p>
            <a:pPr marL="0" indent="0">
              <a:buNone/>
            </a:pPr>
            <a:r>
              <a:rPr lang="en-US" b="1" u="sng" dirty="0"/>
              <a:t>Group 2: Languages</a:t>
            </a:r>
          </a:p>
          <a:p>
            <a:r>
              <a:rPr lang="en-US" i="1" dirty="0"/>
              <a:t>AICE </a:t>
            </a:r>
            <a:r>
              <a:rPr lang="en-US" b="1" i="1" dirty="0"/>
              <a:t>English Language </a:t>
            </a:r>
            <a:r>
              <a:rPr lang="en-US" i="1" dirty="0" smtClean="0"/>
              <a:t>AS</a:t>
            </a:r>
          </a:p>
          <a:p>
            <a:r>
              <a:rPr lang="en-US" i="1" dirty="0" smtClean="0"/>
              <a:t>AICE </a:t>
            </a:r>
            <a:r>
              <a:rPr lang="en-US" b="1" i="1" dirty="0" smtClean="0"/>
              <a:t>English Language </a:t>
            </a:r>
            <a:r>
              <a:rPr lang="en-US" i="1" dirty="0" smtClean="0"/>
              <a:t>A</a:t>
            </a:r>
          </a:p>
          <a:p>
            <a:r>
              <a:rPr lang="en-US" i="1" dirty="0" smtClean="0"/>
              <a:t>AICE </a:t>
            </a:r>
            <a:r>
              <a:rPr lang="en-US" b="1" i="1" dirty="0" smtClean="0"/>
              <a:t>English Literature </a:t>
            </a:r>
            <a:r>
              <a:rPr lang="en-US" i="1" dirty="0" smtClean="0"/>
              <a:t>AS</a:t>
            </a:r>
          </a:p>
          <a:p>
            <a:r>
              <a:rPr lang="en-US" i="1" dirty="0" smtClean="0"/>
              <a:t>AICE </a:t>
            </a:r>
            <a:r>
              <a:rPr lang="en-US" b="1" i="1" dirty="0" smtClean="0"/>
              <a:t>Spanish Language </a:t>
            </a:r>
            <a:r>
              <a:rPr lang="en-US" i="1" dirty="0" smtClean="0"/>
              <a:t>(First Language)AS</a:t>
            </a:r>
            <a:endParaRPr lang="en-US" i="1" dirty="0"/>
          </a:p>
          <a:p>
            <a:pPr marL="0" indent="0">
              <a:buNone/>
            </a:pPr>
            <a:r>
              <a:rPr lang="en-US" b="1" u="sng" dirty="0" smtClean="0"/>
              <a:t>Compulsory Core (Required)</a:t>
            </a:r>
            <a:r>
              <a:rPr lang="en-US" b="1" u="sng" dirty="0"/>
              <a:t/>
            </a:r>
            <a:br>
              <a:rPr lang="en-US" b="1" u="sng" dirty="0"/>
            </a:br>
            <a:r>
              <a:rPr lang="en-US" i="1" dirty="0"/>
              <a:t>AICE </a:t>
            </a:r>
            <a:r>
              <a:rPr lang="en-US" b="1" i="1" dirty="0"/>
              <a:t>Global Perspectives </a:t>
            </a:r>
            <a:r>
              <a:rPr lang="en-US" i="1" dirty="0"/>
              <a:t>AS</a:t>
            </a:r>
          </a:p>
          <a:p>
            <a:pPr marL="0" indent="0">
              <a:buNone/>
            </a:pPr>
            <a:endParaRPr lang="en-US" i="1" dirty="0"/>
          </a:p>
        </p:txBody>
      </p:sp>
      <p:pic>
        <p:nvPicPr>
          <p:cNvPr id="4" name="Picture 4" descr="University_of_Cambridge_coat_of_arms_official.svg.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7968" y="76201"/>
            <a:ext cx="1942433"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62718" y="1824942"/>
            <a:ext cx="4956311" cy="4893647"/>
          </a:xfrm>
          <a:prstGeom prst="rect">
            <a:avLst/>
          </a:prstGeom>
        </p:spPr>
        <p:txBody>
          <a:bodyPr wrap="square">
            <a:spAutoFit/>
          </a:bodyPr>
          <a:lstStyle/>
          <a:p>
            <a:r>
              <a:rPr lang="en-US" sz="2400" b="1" u="sng" dirty="0"/>
              <a:t>Group 3: Arts and Humanities</a:t>
            </a:r>
          </a:p>
          <a:p>
            <a:pPr marL="342900" indent="-342900">
              <a:buFont typeface="Wingdings" panose="05000000000000000000" pitchFamily="2" charset="2"/>
              <a:buChar char="§"/>
            </a:pPr>
            <a:r>
              <a:rPr lang="en-US" sz="2400" i="1" dirty="0"/>
              <a:t>AICE </a:t>
            </a:r>
            <a:r>
              <a:rPr lang="en-US" sz="2400" b="1" i="1" dirty="0"/>
              <a:t>Sociology </a:t>
            </a:r>
            <a:r>
              <a:rPr lang="en-US" sz="2400" i="1" dirty="0"/>
              <a:t>AS</a:t>
            </a:r>
          </a:p>
          <a:p>
            <a:pPr marL="342900" indent="-342900">
              <a:buFont typeface="Wingdings" panose="05000000000000000000" pitchFamily="2" charset="2"/>
              <a:buChar char="§"/>
            </a:pPr>
            <a:r>
              <a:rPr lang="en-US" sz="2400" i="1" dirty="0"/>
              <a:t>AICE </a:t>
            </a:r>
            <a:r>
              <a:rPr lang="en-US" sz="2400" b="1" i="1" dirty="0"/>
              <a:t>International History </a:t>
            </a:r>
            <a:r>
              <a:rPr lang="en-US" sz="2400" i="1" dirty="0"/>
              <a:t>AS</a:t>
            </a:r>
          </a:p>
          <a:p>
            <a:pPr marL="342900" indent="-342900">
              <a:buFont typeface="Wingdings" panose="05000000000000000000" pitchFamily="2" charset="2"/>
              <a:buChar char="§"/>
            </a:pPr>
            <a:r>
              <a:rPr lang="en-US" sz="2400" i="1" dirty="0"/>
              <a:t>AICE </a:t>
            </a:r>
            <a:r>
              <a:rPr lang="en-US" sz="2400" b="1" i="1" dirty="0"/>
              <a:t>European History </a:t>
            </a:r>
            <a:r>
              <a:rPr lang="en-US" sz="2400" i="1" dirty="0"/>
              <a:t>AS</a:t>
            </a:r>
          </a:p>
          <a:p>
            <a:pPr marL="342900" indent="-342900">
              <a:buFont typeface="Wingdings" panose="05000000000000000000" pitchFamily="2" charset="2"/>
              <a:buChar char="§"/>
            </a:pPr>
            <a:r>
              <a:rPr lang="en-US" sz="2400" i="1" dirty="0"/>
              <a:t>AICE </a:t>
            </a:r>
            <a:r>
              <a:rPr lang="en-US" sz="2400" b="1" i="1" dirty="0"/>
              <a:t>Media Studies </a:t>
            </a:r>
            <a:r>
              <a:rPr lang="en-US" sz="2400" i="1" dirty="0"/>
              <a:t>AS</a:t>
            </a:r>
          </a:p>
          <a:p>
            <a:pPr marL="342900" indent="-342900">
              <a:buFont typeface="Wingdings" panose="05000000000000000000" pitchFamily="2" charset="2"/>
              <a:buChar char="§"/>
            </a:pPr>
            <a:r>
              <a:rPr lang="en-US" sz="2400" i="1" dirty="0"/>
              <a:t>AICE </a:t>
            </a:r>
            <a:r>
              <a:rPr lang="en-US" sz="2400" b="1" i="1" dirty="0"/>
              <a:t>Business </a:t>
            </a:r>
            <a:r>
              <a:rPr lang="en-US" sz="2400" i="1" dirty="0"/>
              <a:t>AS</a:t>
            </a:r>
          </a:p>
          <a:p>
            <a:pPr marL="342900" indent="-342900">
              <a:buFont typeface="Wingdings" panose="05000000000000000000" pitchFamily="2" charset="2"/>
              <a:buChar char="§"/>
            </a:pPr>
            <a:r>
              <a:rPr lang="en-US" sz="2400" i="1" dirty="0"/>
              <a:t>AICE </a:t>
            </a:r>
            <a:r>
              <a:rPr lang="en-US" sz="2400" b="1" i="1" dirty="0"/>
              <a:t>Drama </a:t>
            </a:r>
            <a:r>
              <a:rPr lang="en-US" sz="2400" i="1" dirty="0"/>
              <a:t>AS</a:t>
            </a:r>
          </a:p>
          <a:p>
            <a:pPr marL="342900" indent="-342900">
              <a:buFont typeface="Wingdings" panose="05000000000000000000" pitchFamily="2" charset="2"/>
              <a:buChar char="§"/>
            </a:pPr>
            <a:r>
              <a:rPr lang="en-US" sz="2400" i="1" dirty="0"/>
              <a:t>AICE </a:t>
            </a:r>
            <a:r>
              <a:rPr lang="en-US" sz="2400" b="1" i="1" dirty="0"/>
              <a:t>Environmental Management </a:t>
            </a:r>
            <a:r>
              <a:rPr lang="en-US" sz="2400" i="1" dirty="0"/>
              <a:t>AS</a:t>
            </a:r>
          </a:p>
          <a:p>
            <a:r>
              <a:rPr lang="en-US" sz="2400" b="1" u="sng" dirty="0"/>
              <a:t>Group 4: Interdisciplinary and skill-based subjects</a:t>
            </a:r>
          </a:p>
          <a:p>
            <a:pPr marL="342900" indent="-342900">
              <a:buFont typeface="Arial" panose="020B0604020202020204" pitchFamily="34" charset="0"/>
              <a:buChar char="•"/>
            </a:pPr>
            <a:r>
              <a:rPr lang="en-US" sz="2400" i="1" dirty="0"/>
              <a:t>AICE </a:t>
            </a:r>
            <a:r>
              <a:rPr lang="en-US" sz="2400" b="1" i="1" dirty="0"/>
              <a:t>English General Paper </a:t>
            </a:r>
            <a:r>
              <a:rPr lang="en-US" sz="2400" i="1" dirty="0"/>
              <a:t>AS</a:t>
            </a:r>
          </a:p>
          <a:p>
            <a:pPr marL="342900" indent="-342900">
              <a:buFont typeface="Arial" panose="020B0604020202020204" pitchFamily="34" charset="0"/>
              <a:buChar char="•"/>
            </a:pPr>
            <a:r>
              <a:rPr lang="en-US" sz="2400" i="1" dirty="0"/>
              <a:t>AICE </a:t>
            </a:r>
            <a:r>
              <a:rPr lang="en-US" sz="2400" b="1" i="1" dirty="0"/>
              <a:t>Thinking Skills </a:t>
            </a:r>
            <a:r>
              <a:rPr lang="en-US" sz="2400" i="1" dirty="0"/>
              <a:t>AS</a:t>
            </a:r>
          </a:p>
        </p:txBody>
      </p:sp>
    </p:spTree>
    <p:extLst>
      <p:ext uri="{BB962C8B-B14F-4D97-AF65-F5344CB8AC3E}">
        <p14:creationId xmlns:p14="http://schemas.microsoft.com/office/powerpoint/2010/main" val="175353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6565" y="1039412"/>
            <a:ext cx="5094473" cy="4916544"/>
          </a:xfrm>
        </p:spPr>
        <p:txBody>
          <a:bodyPr>
            <a:normAutofit/>
          </a:bodyPr>
          <a:lstStyle/>
          <a:p>
            <a:r>
              <a:rPr lang="en-US" sz="4800" dirty="0" smtClean="0">
                <a:effectLst>
                  <a:outerShdw blurRad="38100" dist="38100" dir="2700000" algn="tl">
                    <a:srgbClr val="000000">
                      <a:alpha val="43137"/>
                    </a:srgbClr>
                  </a:outerShdw>
                </a:effectLst>
              </a:rPr>
              <a:t>AP Scoring</a:t>
            </a: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smtClean="0">
              <a:hlinkClick r:id="rId2"/>
            </a:endParaRPr>
          </a:p>
          <a:p>
            <a:endParaRPr lang="en-US" dirty="0">
              <a:hlinkClick r:id="rId2"/>
            </a:endParaRPr>
          </a:p>
        </p:txBody>
      </p:sp>
      <p:sp>
        <p:nvSpPr>
          <p:cNvPr id="4" name="Content Placeholder 3"/>
          <p:cNvSpPr>
            <a:spLocks noGrp="1"/>
          </p:cNvSpPr>
          <p:nvPr>
            <p:ph sz="half" idx="2"/>
          </p:nvPr>
        </p:nvSpPr>
        <p:spPr>
          <a:xfrm>
            <a:off x="6014255" y="1014700"/>
            <a:ext cx="6008872" cy="3599316"/>
          </a:xfrm>
        </p:spPr>
        <p:txBody>
          <a:bodyPr>
            <a:normAutofit/>
          </a:bodyPr>
          <a:lstStyle/>
          <a:p>
            <a:r>
              <a:rPr lang="en-US" sz="4400" dirty="0" smtClean="0">
                <a:effectLst>
                  <a:outerShdw blurRad="38100" dist="38100" dir="2700000" algn="tl">
                    <a:srgbClr val="000000">
                      <a:alpha val="43137"/>
                    </a:srgbClr>
                  </a:outerShdw>
                </a:effectLst>
              </a:rPr>
              <a:t>AICE Scoring</a:t>
            </a:r>
          </a:p>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051447986"/>
              </p:ext>
            </p:extLst>
          </p:nvPr>
        </p:nvGraphicFramePr>
        <p:xfrm>
          <a:off x="6153661" y="2026506"/>
          <a:ext cx="4942700" cy="3645245"/>
        </p:xfrm>
        <a:graphic>
          <a:graphicData uri="http://schemas.openxmlformats.org/drawingml/2006/table">
            <a:tbl>
              <a:tblPr firstRow="1" bandRow="1">
                <a:tableStyleId>{5C22544A-7EE6-4342-B048-85BDC9FD1C3A}</a:tableStyleId>
              </a:tblPr>
              <a:tblGrid>
                <a:gridCol w="2471350"/>
                <a:gridCol w="2471350"/>
              </a:tblGrid>
              <a:tr h="658709">
                <a:tc>
                  <a:txBody>
                    <a:bodyPr/>
                    <a:lstStyle/>
                    <a:p>
                      <a:pPr algn="ctr"/>
                      <a:r>
                        <a:rPr lang="en-US" dirty="0" smtClean="0"/>
                        <a:t>Cambridge Exam Grade</a:t>
                      </a:r>
                      <a:endParaRPr lang="en-US" dirty="0"/>
                    </a:p>
                  </a:txBody>
                  <a:tcPr/>
                </a:tc>
                <a:tc>
                  <a:txBody>
                    <a:bodyPr/>
                    <a:lstStyle/>
                    <a:p>
                      <a:pPr algn="ctr"/>
                      <a:r>
                        <a:rPr lang="en-US" dirty="0" smtClean="0"/>
                        <a:t>U.S. Performance Grade</a:t>
                      </a:r>
                      <a:endParaRPr lang="en-US" dirty="0"/>
                    </a:p>
                  </a:txBody>
                  <a:tcPr/>
                </a:tc>
              </a:tr>
              <a:tr h="497756">
                <a:tc>
                  <a:txBody>
                    <a:bodyPr/>
                    <a:lstStyle/>
                    <a:p>
                      <a:pPr algn="ctr"/>
                      <a:r>
                        <a:rPr lang="en-US" dirty="0" smtClean="0"/>
                        <a:t>A*, A</a:t>
                      </a:r>
                      <a:endParaRPr lang="en-US" dirty="0"/>
                    </a:p>
                  </a:txBody>
                  <a:tcPr/>
                </a:tc>
                <a:tc>
                  <a:txBody>
                    <a:bodyPr/>
                    <a:lstStyle/>
                    <a:p>
                      <a:pPr algn="ctr"/>
                      <a:r>
                        <a:rPr lang="en-US" dirty="0" smtClean="0"/>
                        <a:t>A+, A</a:t>
                      </a:r>
                      <a:endParaRPr lang="en-US" dirty="0"/>
                    </a:p>
                  </a:txBody>
                  <a:tcPr/>
                </a:tc>
              </a:tr>
              <a:tr h="497756">
                <a:tc>
                  <a:txBody>
                    <a:bodyPr/>
                    <a:lstStyle/>
                    <a:p>
                      <a:pPr algn="ctr"/>
                      <a:r>
                        <a:rPr lang="en-US" dirty="0" smtClean="0"/>
                        <a:t>B</a:t>
                      </a:r>
                      <a:endParaRPr lang="en-US" dirty="0"/>
                    </a:p>
                  </a:txBody>
                  <a:tcPr/>
                </a:tc>
                <a:tc>
                  <a:txBody>
                    <a:bodyPr/>
                    <a:lstStyle/>
                    <a:p>
                      <a:pPr algn="ctr"/>
                      <a:r>
                        <a:rPr lang="en-US" dirty="0" smtClean="0"/>
                        <a:t>A-,B+</a:t>
                      </a:r>
                      <a:endParaRPr lang="en-US" dirty="0"/>
                    </a:p>
                  </a:txBody>
                  <a:tcPr/>
                </a:tc>
              </a:tr>
              <a:tr h="497756">
                <a:tc>
                  <a:txBody>
                    <a:bodyPr/>
                    <a:lstStyle/>
                    <a:p>
                      <a:pPr algn="ctr"/>
                      <a:r>
                        <a:rPr lang="en-US" dirty="0" smtClean="0"/>
                        <a:t>C</a:t>
                      </a:r>
                      <a:endParaRPr lang="en-US" dirty="0"/>
                    </a:p>
                  </a:txBody>
                  <a:tcPr/>
                </a:tc>
                <a:tc>
                  <a:txBody>
                    <a:bodyPr/>
                    <a:lstStyle/>
                    <a:p>
                      <a:pPr algn="ctr"/>
                      <a:r>
                        <a:rPr lang="en-US" dirty="0" smtClean="0"/>
                        <a:t>B</a:t>
                      </a:r>
                      <a:endParaRPr lang="en-US" dirty="0"/>
                    </a:p>
                  </a:txBody>
                  <a:tcPr/>
                </a:tc>
              </a:tr>
              <a:tr h="497756">
                <a:tc>
                  <a:txBody>
                    <a:bodyPr/>
                    <a:lstStyle/>
                    <a:p>
                      <a:pPr algn="ctr"/>
                      <a:r>
                        <a:rPr lang="en-US" dirty="0" smtClean="0"/>
                        <a:t>D</a:t>
                      </a:r>
                      <a:endParaRPr lang="en-US" dirty="0"/>
                    </a:p>
                  </a:txBody>
                  <a:tcPr/>
                </a:tc>
                <a:tc>
                  <a:txBody>
                    <a:bodyPr/>
                    <a:lstStyle/>
                    <a:p>
                      <a:pPr algn="ctr"/>
                      <a:r>
                        <a:rPr lang="en-US" dirty="0" smtClean="0"/>
                        <a:t>C+</a:t>
                      </a:r>
                      <a:endParaRPr lang="en-US" dirty="0"/>
                    </a:p>
                  </a:txBody>
                  <a:tcPr/>
                </a:tc>
              </a:tr>
              <a:tr h="497756">
                <a:tc>
                  <a:txBody>
                    <a:bodyPr/>
                    <a:lstStyle/>
                    <a:p>
                      <a:pPr algn="ctr"/>
                      <a:r>
                        <a:rPr lang="en-US" dirty="0" smtClean="0"/>
                        <a:t>E</a:t>
                      </a:r>
                      <a:endParaRPr lang="en-US" dirty="0"/>
                    </a:p>
                  </a:txBody>
                  <a:tcPr/>
                </a:tc>
                <a:tc>
                  <a:txBody>
                    <a:bodyPr/>
                    <a:lstStyle/>
                    <a:p>
                      <a:pPr algn="ctr"/>
                      <a:r>
                        <a:rPr lang="en-US" dirty="0" smtClean="0"/>
                        <a:t>C</a:t>
                      </a:r>
                      <a:endParaRPr lang="en-US" dirty="0"/>
                    </a:p>
                  </a:txBody>
                  <a:tcPr/>
                </a:tc>
              </a:tr>
              <a:tr h="497756">
                <a:tc>
                  <a:txBody>
                    <a:bodyPr/>
                    <a:lstStyle/>
                    <a:p>
                      <a:pPr algn="ctr"/>
                      <a:r>
                        <a:rPr lang="en-US" dirty="0" smtClean="0"/>
                        <a:t>U</a:t>
                      </a:r>
                      <a:endParaRPr lang="en-US" dirty="0"/>
                    </a:p>
                  </a:txBody>
                  <a:tcPr/>
                </a:tc>
                <a:tc>
                  <a:txBody>
                    <a:bodyPr/>
                    <a:lstStyle/>
                    <a:p>
                      <a:pPr algn="ctr"/>
                      <a:r>
                        <a:rPr lang="en-US" dirty="0" smtClean="0"/>
                        <a:t>Did not pass</a:t>
                      </a:r>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60500005"/>
              </p:ext>
            </p:extLst>
          </p:nvPr>
        </p:nvGraphicFramePr>
        <p:xfrm>
          <a:off x="306173" y="2063592"/>
          <a:ext cx="4673603" cy="3694669"/>
        </p:xfrm>
        <a:graphic>
          <a:graphicData uri="http://schemas.openxmlformats.org/drawingml/2006/table">
            <a:tbl>
              <a:tblPr firstRow="1" bandRow="1">
                <a:tableStyleId>{5C22544A-7EE6-4342-B048-85BDC9FD1C3A}</a:tableStyleId>
              </a:tblPr>
              <a:tblGrid>
                <a:gridCol w="781224"/>
                <a:gridCol w="2508422"/>
                <a:gridCol w="1383957"/>
              </a:tblGrid>
              <a:tr h="1108545">
                <a:tc>
                  <a:txBody>
                    <a:bodyPr/>
                    <a:lstStyle/>
                    <a:p>
                      <a:pPr algn="ctr"/>
                      <a:r>
                        <a:rPr lang="en-US" dirty="0" smtClean="0"/>
                        <a:t>AP Exam</a:t>
                      </a:r>
                      <a:r>
                        <a:rPr lang="en-US" baseline="0" dirty="0" smtClean="0"/>
                        <a:t> Score</a:t>
                      </a:r>
                      <a:endParaRPr lang="en-US" dirty="0"/>
                    </a:p>
                  </a:txBody>
                  <a:tcPr/>
                </a:tc>
                <a:tc>
                  <a:txBody>
                    <a:bodyPr/>
                    <a:lstStyle/>
                    <a:p>
                      <a:pPr algn="ctr"/>
                      <a:r>
                        <a:rPr lang="en-US" dirty="0" smtClean="0"/>
                        <a:t>Recommendation</a:t>
                      </a:r>
                      <a:endParaRPr lang="en-US" dirty="0"/>
                    </a:p>
                  </a:txBody>
                  <a:tcPr/>
                </a:tc>
                <a:tc>
                  <a:txBody>
                    <a:bodyPr/>
                    <a:lstStyle/>
                    <a:p>
                      <a:pPr algn="ctr"/>
                      <a:r>
                        <a:rPr lang="en-US" dirty="0" smtClean="0"/>
                        <a:t>College</a:t>
                      </a:r>
                      <a:r>
                        <a:rPr lang="en-US" baseline="0" dirty="0" smtClean="0"/>
                        <a:t> Course Grade Equivalent</a:t>
                      </a:r>
                      <a:endParaRPr lang="en-US" dirty="0"/>
                    </a:p>
                  </a:txBody>
                  <a:tcPr/>
                </a:tc>
              </a:tr>
              <a:tr h="627722">
                <a:tc>
                  <a:txBody>
                    <a:bodyPr/>
                    <a:lstStyle/>
                    <a:p>
                      <a:pPr algn="ctr"/>
                      <a:r>
                        <a:rPr lang="en-US" dirty="0" smtClean="0"/>
                        <a:t>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Extremely Well Qualified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or </a:t>
                      </a:r>
                      <a:r>
                        <a:rPr lang="en-US" dirty="0" smtClean="0"/>
                        <a:t>A</a:t>
                      </a:r>
                    </a:p>
                    <a:p>
                      <a:pPr algn="ctr"/>
                      <a:endParaRPr lang="en-US" dirty="0"/>
                    </a:p>
                  </a:txBody>
                  <a:tcPr/>
                </a:tc>
              </a:tr>
              <a:tr h="210052">
                <a:tc>
                  <a:txBody>
                    <a:bodyPr/>
                    <a:lstStyle/>
                    <a:p>
                      <a:pPr algn="ctr"/>
                      <a:r>
                        <a:rPr lang="en-US" dirty="0" smtClean="0"/>
                        <a:t>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Well Qualified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A-,B+, or B</a:t>
                      </a:r>
                    </a:p>
                    <a:p>
                      <a:pPr algn="ctr"/>
                      <a:endParaRPr lang="en-US" dirty="0"/>
                    </a:p>
                  </a:txBody>
                  <a:tcPr/>
                </a:tc>
              </a:tr>
              <a:tr h="341091">
                <a:tc>
                  <a:txBody>
                    <a:bodyPr/>
                    <a:lstStyle/>
                    <a:p>
                      <a:pPr algn="ctr"/>
                      <a:r>
                        <a:rPr lang="en-US" dirty="0" smtClean="0"/>
                        <a:t>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Qualified</a:t>
                      </a:r>
                    </a:p>
                  </a:txBody>
                  <a:tcPr/>
                </a:tc>
                <a:tc>
                  <a:txBody>
                    <a:bodyPr/>
                    <a:lstStyle/>
                    <a:p>
                      <a:pPr algn="ctr"/>
                      <a:r>
                        <a:rPr lang="en-US" dirty="0" smtClean="0"/>
                        <a:t>B-, C+, or C</a:t>
                      </a:r>
                      <a:endParaRPr lang="en-US" dirty="0"/>
                    </a:p>
                  </a:txBody>
                  <a:tcPr/>
                </a:tc>
              </a:tr>
              <a:tr h="394395">
                <a:tc>
                  <a:txBody>
                    <a:bodyPr/>
                    <a:lstStyle/>
                    <a:p>
                      <a:pPr algn="ctr"/>
                      <a:r>
                        <a:rPr lang="en-US" dirty="0" smtClean="0"/>
                        <a:t>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Possibly Qualified</a:t>
                      </a:r>
                    </a:p>
                  </a:txBody>
                  <a:tcPr/>
                </a:tc>
                <a:tc>
                  <a:txBody>
                    <a:bodyPr/>
                    <a:lstStyle/>
                    <a:p>
                      <a:pPr algn="ctr"/>
                      <a:r>
                        <a:rPr lang="en-US" dirty="0" smtClean="0"/>
                        <a:t>------</a:t>
                      </a:r>
                      <a:endParaRPr lang="en-US" dirty="0"/>
                    </a:p>
                  </a:txBody>
                  <a:tcPr/>
                </a:tc>
              </a:tr>
              <a:tr h="465634">
                <a:tc>
                  <a:txBody>
                    <a:bodyPr/>
                    <a:lstStyle/>
                    <a:p>
                      <a:pPr algn="ctr"/>
                      <a:r>
                        <a:rPr lang="en-US" dirty="0" smtClean="0"/>
                        <a:t>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No Recommendation</a:t>
                      </a:r>
                    </a:p>
                  </a:txBody>
                  <a:tcPr/>
                </a:tc>
                <a:tc>
                  <a:txBody>
                    <a:bodyPr/>
                    <a:lstStyle/>
                    <a:p>
                      <a:pPr algn="ctr"/>
                      <a:r>
                        <a:rPr lang="en-US" dirty="0" smtClean="0"/>
                        <a:t>------</a:t>
                      </a:r>
                      <a:endParaRPr lang="en-US" dirty="0"/>
                    </a:p>
                  </a:txBody>
                  <a:tcPr/>
                </a:tc>
              </a:tr>
            </a:tbl>
          </a:graphicData>
        </a:graphic>
      </p:graphicFrame>
      <p:sp>
        <p:nvSpPr>
          <p:cNvPr id="10" name="Rectangle 9"/>
          <p:cNvSpPr/>
          <p:nvPr/>
        </p:nvSpPr>
        <p:spPr>
          <a:xfrm>
            <a:off x="-24715" y="5826895"/>
            <a:ext cx="5894173" cy="369332"/>
          </a:xfrm>
          <a:prstGeom prst="rect">
            <a:avLst/>
          </a:prstGeom>
        </p:spPr>
        <p:txBody>
          <a:bodyPr wrap="square">
            <a:spAutoFit/>
          </a:bodyPr>
          <a:lstStyle/>
          <a:p>
            <a:r>
              <a:rPr lang="en-US" dirty="0">
                <a:hlinkClick r:id="rId2"/>
              </a:rPr>
              <a:t>https://apstudents.collegeboard.org/about-ap-scores</a:t>
            </a:r>
            <a:endParaRPr lang="en-US" dirty="0"/>
          </a:p>
        </p:txBody>
      </p:sp>
      <p:sp>
        <p:nvSpPr>
          <p:cNvPr id="11" name="Rectangle 10"/>
          <p:cNvSpPr/>
          <p:nvPr/>
        </p:nvSpPr>
        <p:spPr>
          <a:xfrm>
            <a:off x="5988908" y="5826895"/>
            <a:ext cx="6096000" cy="646331"/>
          </a:xfrm>
          <a:prstGeom prst="rect">
            <a:avLst/>
          </a:prstGeom>
        </p:spPr>
        <p:txBody>
          <a:bodyPr>
            <a:spAutoFit/>
          </a:bodyPr>
          <a:lstStyle/>
          <a:p>
            <a:r>
              <a:rPr lang="en-US" dirty="0">
                <a:hlinkClick r:id="rId3"/>
              </a:rPr>
              <a:t>https://www.cambridgeinternational.org/usa/score-results-for-students/</a:t>
            </a:r>
            <a:endParaRPr lang="en-US" dirty="0"/>
          </a:p>
        </p:txBody>
      </p:sp>
    </p:spTree>
    <p:extLst>
      <p:ext uri="{BB962C8B-B14F-4D97-AF65-F5344CB8AC3E}">
        <p14:creationId xmlns:p14="http://schemas.microsoft.com/office/powerpoint/2010/main" val="249230543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28826</TotalTime>
  <Words>1183</Words>
  <Application>Microsoft Office PowerPoint</Application>
  <PresentationFormat>Custom</PresentationFormat>
  <Paragraphs>236</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Berlin</vt:lpstr>
      <vt:lpstr>Advanced Academics at Cooper City High School</vt:lpstr>
      <vt:lpstr>Educating Today’s Students to Succeed in Tomorrow’s World</vt:lpstr>
      <vt:lpstr>PowerPoint Presentation</vt:lpstr>
      <vt:lpstr>PowerPoint Presentation</vt:lpstr>
      <vt:lpstr>Which One Should I take?</vt:lpstr>
      <vt:lpstr>PowerPoint Presentation</vt:lpstr>
      <vt:lpstr>Advanced Placement Course Offerings Cooper City High School  2020-2021</vt:lpstr>
      <vt:lpstr> AICE Cambridge Course Offerings Cooper City High School  2020-2021</vt:lpstr>
      <vt:lpstr>PowerPoint Presentation</vt:lpstr>
      <vt:lpstr>AP and AICE General Information</vt:lpstr>
      <vt:lpstr>Selection Suggestion</vt:lpstr>
      <vt:lpstr>Common Questions</vt:lpstr>
      <vt:lpstr>What do Colleges look for?</vt:lpstr>
      <vt:lpstr>College admissions readers are looking for:</vt:lpstr>
      <vt:lpstr>AP Capstone</vt:lpstr>
      <vt:lpstr>Dual Enrollment (DE) and Early Admission</vt:lpstr>
      <vt:lpstr>Cambridge AICE Programme</vt:lpstr>
      <vt:lpstr>Alphabet soup for the  Cambridge Soul</vt:lpstr>
      <vt:lpstr>Why participate in the Cambridge program?</vt:lpstr>
      <vt:lpstr>PowerPoint Presentation</vt:lpstr>
      <vt:lpstr>AICE Cambridge  Diploma Requirements?</vt:lpstr>
      <vt:lpstr>A day (or two) in the life of a 9th grader</vt:lpstr>
      <vt:lpstr>Additional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Geometry Focus</dc:title>
  <dc:creator>Vera Perkovic</dc:creator>
  <cp:lastModifiedBy>Vera Perkovic</cp:lastModifiedBy>
  <cp:revision>179</cp:revision>
  <cp:lastPrinted>2020-01-24T15:07:52Z</cp:lastPrinted>
  <dcterms:created xsi:type="dcterms:W3CDTF">2017-04-27T01:56:09Z</dcterms:created>
  <dcterms:modified xsi:type="dcterms:W3CDTF">2020-01-24T19:29:34Z</dcterms:modified>
</cp:coreProperties>
</file>